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531" r:id="rId2"/>
    <p:sldId id="673" r:id="rId3"/>
    <p:sldId id="704" r:id="rId4"/>
    <p:sldId id="710" r:id="rId5"/>
    <p:sldId id="711" r:id="rId6"/>
    <p:sldId id="709" r:id="rId7"/>
    <p:sldId id="708" r:id="rId8"/>
    <p:sldId id="712" r:id="rId9"/>
    <p:sldId id="713" r:id="rId10"/>
    <p:sldId id="714" r:id="rId11"/>
    <p:sldId id="715" r:id="rId12"/>
    <p:sldId id="551" r:id="rId13"/>
    <p:sldId id="678" r:id="rId14"/>
    <p:sldId id="679" r:id="rId15"/>
    <p:sldId id="716" r:id="rId16"/>
    <p:sldId id="717" r:id="rId17"/>
    <p:sldId id="718" r:id="rId18"/>
    <p:sldId id="669" r:id="rId19"/>
    <p:sldId id="670" r:id="rId20"/>
    <p:sldId id="671" r:id="rId21"/>
    <p:sldId id="672" r:id="rId22"/>
    <p:sldId id="668" r:id="rId23"/>
    <p:sldId id="677" r:id="rId24"/>
    <p:sldId id="576" r:id="rId25"/>
    <p:sldId id="697" r:id="rId26"/>
    <p:sldId id="698" r:id="rId27"/>
    <p:sldId id="699" r:id="rId28"/>
    <p:sldId id="700" r:id="rId29"/>
    <p:sldId id="701" r:id="rId30"/>
    <p:sldId id="702" r:id="rId31"/>
  </p:sldIdLst>
  <p:sldSz cx="13004800" cy="9753600"/>
  <p:notesSz cx="6873875" cy="10063163"/>
  <p:custDataLst>
    <p:tags r:id="rId3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2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5pPr>
    <a:lvl6pPr marL="2286000" algn="l" defTabSz="914400" rtl="0" eaLnBrk="1" latinLnBrk="0" hangingPunct="1">
      <a:defRPr sz="42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6pPr>
    <a:lvl7pPr marL="2743200" algn="l" defTabSz="914400" rtl="0" eaLnBrk="1" latinLnBrk="0" hangingPunct="1">
      <a:defRPr sz="42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7pPr>
    <a:lvl8pPr marL="3200400" algn="l" defTabSz="914400" rtl="0" eaLnBrk="1" latinLnBrk="0" hangingPunct="1">
      <a:defRPr sz="42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8pPr>
    <a:lvl9pPr marL="3657600" algn="l" defTabSz="914400" rtl="0" eaLnBrk="1" latinLnBrk="0" hangingPunct="1">
      <a:defRPr sz="42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03" userDrawn="1">
          <p15:clr>
            <a:srgbClr val="A4A3A4"/>
          </p15:clr>
        </p15:guide>
        <p15:guide id="2" pos="5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0061A8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33647"/>
    <p:restoredTop sz="95416"/>
  </p:normalViewPr>
  <p:slideViewPr>
    <p:cSldViewPr>
      <p:cViewPr>
        <p:scale>
          <a:sx n="112" d="100"/>
          <a:sy n="112" d="100"/>
        </p:scale>
        <p:origin x="-1456" y="-488"/>
      </p:cViewPr>
      <p:guideLst>
        <p:guide orient="horz" pos="1303"/>
        <p:guide pos="513"/>
      </p:guideLst>
    </p:cSldViewPr>
  </p:slideViewPr>
  <p:outlineViewPr>
    <p:cViewPr>
      <p:scale>
        <a:sx n="33" d="100"/>
        <a:sy n="33" d="100"/>
      </p:scale>
      <p:origin x="0" y="-103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20" d="100"/>
          <a:sy n="120" d="100"/>
        </p:scale>
        <p:origin x="2536" y="-17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3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4138" y="0"/>
            <a:ext cx="2978150" cy="503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857987-68E9-1A40-B37D-A2C08DA3B166}" type="datetimeFigureOut">
              <a:rPr lang="en-US" altLang="en-US"/>
              <a:pPr/>
              <a:t>3/15/2018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8338"/>
            <a:ext cx="2978150" cy="5032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4138" y="9558338"/>
            <a:ext cx="2978150" cy="5032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61C8AF-9664-1A45-BC4A-ECEAD570F0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5260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3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4138" y="0"/>
            <a:ext cx="2978150" cy="5032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C7F1111-8295-134D-945B-F4A0695295FF}" type="datetimeFigureOut">
              <a:rPr lang="en-US" altLang="en-US"/>
              <a:pPr/>
              <a:t>3/15/2018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54063"/>
            <a:ext cx="5032375" cy="3775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79963"/>
            <a:ext cx="5499100" cy="4529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8338"/>
            <a:ext cx="2978150" cy="5032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ヒラギノ角ゴ ProN W3" charset="0"/>
                <a:cs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4138" y="9558338"/>
            <a:ext cx="2978150" cy="5032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946D4B-4F5E-0243-9856-44932651C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6503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46D4B-4F5E-0243-9856-44932651C51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1892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46D4B-4F5E-0243-9856-44932651C51E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057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946D4B-4F5E-0243-9856-44932651C51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882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6" y="3030541"/>
            <a:ext cx="11055351" cy="20907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A0000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40" y="5527678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23" indent="0" algn="ctr">
              <a:buNone/>
              <a:defRPr/>
            </a:lvl2pPr>
            <a:lvl3pPr marL="914446" indent="0" algn="ctr">
              <a:buNone/>
              <a:defRPr/>
            </a:lvl3pPr>
            <a:lvl4pPr marL="1371668" indent="0" algn="ctr">
              <a:buNone/>
              <a:defRPr/>
            </a:lvl4pPr>
            <a:lvl5pPr marL="1828892" indent="0" algn="ctr">
              <a:buNone/>
              <a:defRPr/>
            </a:lvl5pPr>
            <a:lvl6pPr marL="2286114" indent="0" algn="ctr">
              <a:buNone/>
              <a:defRPr/>
            </a:lvl6pPr>
            <a:lvl7pPr marL="2743337" indent="0" algn="ctr">
              <a:buNone/>
              <a:defRPr/>
            </a:lvl7pPr>
            <a:lvl8pPr marL="3200560" indent="0" algn="ctr">
              <a:buNone/>
              <a:defRPr/>
            </a:lvl8pPr>
            <a:lvl9pPr marL="3657783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2934440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776" y="254000"/>
            <a:ext cx="11161240" cy="1574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A0000"/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85776" y="2068488"/>
            <a:ext cx="11161240" cy="6879332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2600"/>
              </a:spcBef>
              <a:buFont typeface="Arial" panose="020B0604020202020204" pitchFamily="34" charset="0"/>
              <a:buChar char="•"/>
              <a:defRPr sz="3200">
                <a:solidFill>
                  <a:schemeClr val="bg2">
                    <a:lumMod val="7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1pPr>
            <a:lvl2pPr>
              <a:lnSpc>
                <a:spcPct val="100000"/>
              </a:lnSpc>
              <a:spcBef>
                <a:spcPts val="2600"/>
              </a:spcBef>
              <a:defRPr sz="3200">
                <a:solidFill>
                  <a:schemeClr val="bg2">
                    <a:lumMod val="7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2pPr>
            <a:lvl3pPr>
              <a:lnSpc>
                <a:spcPct val="100000"/>
              </a:lnSpc>
              <a:spcBef>
                <a:spcPts val="2600"/>
              </a:spcBef>
              <a:defRPr sz="3200">
                <a:solidFill>
                  <a:schemeClr val="bg2">
                    <a:lumMod val="7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3pPr>
            <a:lvl4pPr>
              <a:lnSpc>
                <a:spcPct val="100000"/>
              </a:lnSpc>
              <a:spcBef>
                <a:spcPts val="2600"/>
              </a:spcBef>
              <a:defRPr sz="3200">
                <a:solidFill>
                  <a:schemeClr val="bg2">
                    <a:lumMod val="7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4pPr>
            <a:lvl5pPr>
              <a:lnSpc>
                <a:spcPct val="100000"/>
              </a:lnSpc>
              <a:spcBef>
                <a:spcPts val="2600"/>
              </a:spcBef>
              <a:defRPr sz="3200">
                <a:solidFill>
                  <a:schemeClr val="bg2">
                    <a:lumMod val="75000"/>
                  </a:schemeClr>
                </a:solidFill>
                <a:latin typeface="Helvetica" pitchFamily="2" charset="0"/>
                <a:ea typeface="Helvetica" pitchFamily="2" charset="0"/>
                <a:cs typeface="Helvetica" pitchFamily="2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608159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0688FF0-8044-174E-90EE-E2766766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776" y="254000"/>
            <a:ext cx="11161240" cy="159846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A0000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6428483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785" y="268288"/>
            <a:ext cx="11089232" cy="151216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A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57785" y="2140496"/>
            <a:ext cx="5472608" cy="661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2140496"/>
            <a:ext cx="5581227" cy="661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6268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455613" y="9269413"/>
            <a:ext cx="12239625" cy="2460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42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1pPr>
            <a:lvl2pPr marL="742950" indent="-285750">
              <a:defRPr sz="42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2pPr>
            <a:lvl3pPr marL="1143000" indent="-228600">
              <a:defRPr sz="42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3pPr>
            <a:lvl4pPr marL="1600200" indent="-228600">
              <a:defRPr sz="42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4pPr>
            <a:lvl5pPr marL="2057400" indent="-228600">
              <a:defRPr sz="42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9pPr>
          </a:lstStyle>
          <a:p>
            <a:pPr eaLnBrk="1" hangingPunct="1">
              <a:defRPr/>
            </a:pPr>
            <a:r>
              <a:rPr lang="en-GB" sz="1000" dirty="0">
                <a:latin typeface="Helvetica" pitchFamily="2" charset="0"/>
              </a:rPr>
              <a:t>(c) Copyright 2018 Negotiation Lab Limited</a:t>
            </a:r>
            <a:endParaRPr lang="en-US" sz="1000" dirty="0">
              <a:latin typeface="Helvetica" pitchFamily="2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43413" y="9040813"/>
            <a:ext cx="4117975" cy="519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939393"/>
                </a:solidFill>
                <a:ea typeface="ヒラギノ角ゴ ProN W3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29" name="Picture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0" y="9040813"/>
            <a:ext cx="2376488" cy="74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64069214-A41D-7943-9D02-B217B6592A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85776" y="2068488"/>
            <a:ext cx="11233248" cy="696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>
                <a:sym typeface="Gill Sans Light" charset="0"/>
              </a:rPr>
              <a:t>Click to edit Master text styles</a:t>
            </a:r>
          </a:p>
          <a:p>
            <a:pPr lvl="1"/>
            <a:r>
              <a:rPr lang="en-US" altLang="en-US" dirty="0">
                <a:sym typeface="Gill Sans Light" charset="0"/>
              </a:rPr>
              <a:t>Second level</a:t>
            </a:r>
          </a:p>
          <a:p>
            <a:pPr lvl="2"/>
            <a:r>
              <a:rPr lang="en-US" altLang="en-US" dirty="0">
                <a:sym typeface="Gill Sans Light" charset="0"/>
              </a:rPr>
              <a:t>Third level</a:t>
            </a:r>
          </a:p>
          <a:p>
            <a:pPr lvl="3"/>
            <a:r>
              <a:rPr lang="en-US" altLang="en-US" dirty="0">
                <a:sym typeface="Gill Sans Light" charset="0"/>
              </a:rPr>
              <a:t>Fourth level</a:t>
            </a:r>
          </a:p>
          <a:p>
            <a:pPr lvl="4"/>
            <a:r>
              <a:rPr lang="en-US" altLang="en-US" dirty="0">
                <a:sym typeface="Gill Sans Light" charset="0"/>
              </a:rPr>
              <a:t>Fifth level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F6C0CC5-A0F2-7E4B-81BB-D9E52112B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85776" y="253652"/>
            <a:ext cx="11233248" cy="1598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glow>
              <a:schemeClr val="accent1">
                <a:alpha val="40000"/>
              </a:schemeClr>
            </a:glow>
            <a:outerShdw dist="50800" sx="1000" sy="1000" algn="ctr" rotWithShape="0">
              <a:srgbClr val="000000"/>
            </a:outerShdw>
            <a:softEdge rad="127000"/>
          </a:effec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Gill Sans Light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1041" r:id="rId1"/>
    <p:sldLayoutId id="2147501024" r:id="rId2"/>
    <p:sldLayoutId id="2147501042" r:id="rId3"/>
    <p:sldLayoutId id="2147501034" r:id="rId4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cap="small">
          <a:solidFill>
            <a:srgbClr val="8A0000"/>
          </a:solidFill>
          <a:effectLst/>
          <a:latin typeface="Helvetica" pitchFamily="2" charset="0"/>
          <a:ea typeface="Helvetica" pitchFamily="2" charset="0"/>
          <a:cs typeface="Helvetica" pitchFamily="2" charset="0"/>
          <a:sym typeface="Gill Sans Light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Light" charset="0"/>
          <a:ea typeface="ヒラギノ角ゴ ProN W3" charset="-128"/>
          <a:cs typeface="ヒラギノ角ゴ ProN W3" charset="-128"/>
          <a:sym typeface="Gill Sans Light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Light" charset="0"/>
          <a:ea typeface="ヒラギノ角ゴ ProN W3" charset="-128"/>
          <a:cs typeface="ヒラギノ角ゴ ProN W3" charset="-128"/>
          <a:sym typeface="Gill Sans Light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Light" charset="0"/>
          <a:ea typeface="ヒラギノ角ゴ ProN W3" charset="-128"/>
          <a:cs typeface="ヒラギノ角ゴ ProN W3" charset="-128"/>
          <a:sym typeface="Gill Sans Light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Light" charset="0"/>
          <a:ea typeface="ヒラギノ角ゴ ProN W3" charset="-128"/>
          <a:cs typeface="ヒラギノ角ゴ ProN W3" charset="-128"/>
          <a:sym typeface="Gill Sans Light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Gill Sans Light" charset="0"/>
          <a:ea typeface="ヒラギノ角ゴ ProN W3" charset="-128"/>
          <a:cs typeface="ヒラギノ角ゴ ProN W3" charset="-128"/>
          <a:sym typeface="Gill Sans Light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Gill Sans Light" charset="0"/>
          <a:ea typeface="ヒラギノ角ゴ ProN W3" charset="-128"/>
          <a:cs typeface="ヒラギノ角ゴ ProN W3" charset="-128"/>
          <a:sym typeface="Gill Sans Light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Gill Sans Light" charset="0"/>
          <a:ea typeface="ヒラギノ角ゴ ProN W3" charset="-128"/>
          <a:cs typeface="ヒラギノ角ゴ ProN W3" charset="-128"/>
          <a:sym typeface="Gill Sans Light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Gill Sans Light" charset="0"/>
          <a:ea typeface="ヒラギノ角ゴ ProN W3" charset="-128"/>
          <a:cs typeface="ヒラギノ角ゴ ProN W3" charset="-128"/>
          <a:sym typeface="Gill Sans Light" charset="0"/>
        </a:defRPr>
      </a:lvl9pPr>
    </p:titleStyle>
    <p:bodyStyle>
      <a:lvl1pPr marL="304800" indent="-304800" algn="l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1000"/>
        <a:buFont typeface="Gill Sans Light" charset="0"/>
        <a:buChar char="•"/>
        <a:defRPr sz="3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  <a:sym typeface="Gill Sans Light" charset="0"/>
        </a:defRPr>
      </a:lvl1pPr>
      <a:lvl2pPr marL="635000" indent="-304800" algn="l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1000"/>
        <a:buFont typeface="Gill Sans Light" charset="0"/>
        <a:buChar char="•"/>
        <a:defRPr sz="3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  <a:sym typeface="Gill Sans Light" charset="0"/>
        </a:defRPr>
      </a:lvl2pPr>
      <a:lvl3pPr marL="1016000" indent="-304800" algn="l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1000"/>
        <a:buFont typeface="Gill Sans Light" charset="0"/>
        <a:buChar char="•"/>
        <a:defRPr sz="3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  <a:sym typeface="Gill Sans Light" charset="0"/>
        </a:defRPr>
      </a:lvl3pPr>
      <a:lvl4pPr marL="1397000" indent="-304800" algn="l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1000"/>
        <a:buFont typeface="Gill Sans Light" charset="0"/>
        <a:buChar char="•"/>
        <a:defRPr sz="3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  <a:sym typeface="Gill Sans Light" charset="0"/>
        </a:defRPr>
      </a:lvl4pPr>
      <a:lvl5pPr marL="1778000" indent="-304800" algn="l" rtl="0" eaLnBrk="0" fontAlgn="base" hangingPunct="0">
        <a:spcBef>
          <a:spcPts val="3800"/>
        </a:spcBef>
        <a:spcAft>
          <a:spcPct val="0"/>
        </a:spcAft>
        <a:buClr>
          <a:srgbClr val="414141"/>
        </a:buClr>
        <a:buSzPct val="81000"/>
        <a:buFont typeface="Gill Sans Light" charset="0"/>
        <a:buChar char="•"/>
        <a:defRPr sz="3200">
          <a:solidFill>
            <a:schemeClr val="tx1"/>
          </a:solidFill>
          <a:latin typeface="Helvetica" pitchFamily="2" charset="0"/>
          <a:ea typeface="Helvetica" pitchFamily="2" charset="0"/>
          <a:cs typeface="Helvetica" pitchFamily="2" charset="0"/>
          <a:sym typeface="Gill Sans Light" charset="0"/>
        </a:defRPr>
      </a:lvl5pPr>
      <a:lvl6pPr marL="2235200" indent="-304800" algn="l" rtl="0" fontAlgn="base">
        <a:spcBef>
          <a:spcPts val="3800"/>
        </a:spcBef>
        <a:spcAft>
          <a:spcPct val="0"/>
        </a:spcAft>
        <a:buClr>
          <a:srgbClr val="414141"/>
        </a:buClr>
        <a:buSzPct val="81000"/>
        <a:buFont typeface="Gill Sans Light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 Light" charset="0"/>
        </a:defRPr>
      </a:lvl6pPr>
      <a:lvl7pPr marL="2692400" indent="-304800" algn="l" rtl="0" fontAlgn="base">
        <a:spcBef>
          <a:spcPts val="3800"/>
        </a:spcBef>
        <a:spcAft>
          <a:spcPct val="0"/>
        </a:spcAft>
        <a:buClr>
          <a:srgbClr val="414141"/>
        </a:buClr>
        <a:buSzPct val="81000"/>
        <a:buFont typeface="Gill Sans Light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 Light" charset="0"/>
        </a:defRPr>
      </a:lvl7pPr>
      <a:lvl8pPr marL="3149600" indent="-304800" algn="l" rtl="0" fontAlgn="base">
        <a:spcBef>
          <a:spcPts val="3800"/>
        </a:spcBef>
        <a:spcAft>
          <a:spcPct val="0"/>
        </a:spcAft>
        <a:buClr>
          <a:srgbClr val="414141"/>
        </a:buClr>
        <a:buSzPct val="81000"/>
        <a:buFont typeface="Gill Sans Light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 Light" charset="0"/>
        </a:defRPr>
      </a:lvl8pPr>
      <a:lvl9pPr marL="3606800" indent="-304800" algn="l" rtl="0" fontAlgn="base">
        <a:spcBef>
          <a:spcPts val="3800"/>
        </a:spcBef>
        <a:spcAft>
          <a:spcPct val="0"/>
        </a:spcAft>
        <a:buClr>
          <a:srgbClr val="414141"/>
        </a:buClr>
        <a:buSzPct val="81000"/>
        <a:buFont typeface="Gill Sans Light" charset="0"/>
        <a:buChar char="•"/>
        <a:defRPr sz="3800">
          <a:solidFill>
            <a:schemeClr val="tx1"/>
          </a:solidFill>
          <a:latin typeface="+mn-lt"/>
          <a:ea typeface="+mn-ea"/>
          <a:cs typeface="+mn-cs"/>
          <a:sym typeface="Gill Sans Light" charset="0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gotiationlab.co.uk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1" y="2428528"/>
            <a:ext cx="12723813" cy="401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Box 1"/>
          <p:cNvSpPr txBox="1">
            <a:spLocks noChangeArrowheads="1"/>
          </p:cNvSpPr>
          <p:nvPr/>
        </p:nvSpPr>
        <p:spPr bwMode="auto">
          <a:xfrm>
            <a:off x="-6762750" y="9096375"/>
            <a:ext cx="1841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1pPr>
            <a:lvl2pPr marL="742950" indent="-285750"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2pPr>
            <a:lvl3pPr marL="1143000" indent="-228600"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3pPr>
            <a:lvl4pPr marL="1600200" indent="-228600"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4pPr>
            <a:lvl5pPr marL="2057400" indent="-228600"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414141"/>
                </a:solidFill>
                <a:latin typeface="Gill Sans Light" charset="0"/>
                <a:ea typeface="ヒラギノ角ゴ ProN W3" charset="-128"/>
                <a:sym typeface="Gill Sans Light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1677864" y="6028928"/>
            <a:ext cx="10060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solidFill>
                  <a:srgbClr val="C00000"/>
                </a:solidFill>
                <a:latin typeface="Georgia" charset="0"/>
                <a:ea typeface="Georgia" charset="0"/>
                <a:cs typeface="Georgia" charset="0"/>
              </a:rPr>
              <a:t>“A safe environment to learn and test negotiation techniques”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Anatomy of Linkages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120000"/>
              </a:lnSpc>
            </a:pPr>
            <a:r>
              <a:rPr lang="en-US" sz="3400" dirty="0"/>
              <a:t>Linkages are </a:t>
            </a:r>
            <a:r>
              <a:rPr lang="en-US" sz="3400" b="1" i="1" dirty="0"/>
              <a:t>competitive</a:t>
            </a:r>
            <a:r>
              <a:rPr lang="en-US" sz="3400" dirty="0"/>
              <a:t> if agreement in one negotiation precludes agreement in other linked negotiations.</a:t>
            </a:r>
          </a:p>
          <a:p>
            <a:pPr lvl="0">
              <a:lnSpc>
                <a:spcPct val="120000"/>
              </a:lnSpc>
            </a:pPr>
            <a:r>
              <a:rPr lang="en-US" sz="3400" dirty="0" smtClean="0"/>
              <a:t>Linkages </a:t>
            </a:r>
            <a:r>
              <a:rPr lang="en-US" sz="3400" dirty="0"/>
              <a:t>are </a:t>
            </a:r>
            <a:r>
              <a:rPr lang="en-US" sz="3400" b="1" i="1" dirty="0"/>
              <a:t>reciprocal </a:t>
            </a:r>
            <a:r>
              <a:rPr lang="en-US" sz="3400" dirty="0"/>
              <a:t>if agreement must be reached in all the linked negotiations for overall agreement to be possible.</a:t>
            </a:r>
          </a:p>
          <a:p>
            <a:pPr lvl="0">
              <a:lnSpc>
                <a:spcPct val="120000"/>
              </a:lnSpc>
            </a:pPr>
            <a:r>
              <a:rPr lang="en-US" sz="3400" dirty="0" smtClean="0"/>
              <a:t>Linkages </a:t>
            </a:r>
            <a:r>
              <a:rPr lang="en-US" sz="3400" dirty="0"/>
              <a:t>are </a:t>
            </a:r>
            <a:r>
              <a:rPr lang="en-US" sz="3400" b="1" i="1" dirty="0"/>
              <a:t>synergistic</a:t>
            </a:r>
            <a:r>
              <a:rPr lang="en-US" sz="3400" dirty="0"/>
              <a:t> if it enhances negotiators’ opportunities to make mutually beneficial trades and reach agreement.</a:t>
            </a:r>
          </a:p>
          <a:p>
            <a:pPr lvl="0">
              <a:lnSpc>
                <a:spcPct val="120000"/>
              </a:lnSpc>
            </a:pPr>
            <a:r>
              <a:rPr lang="en-US" sz="3400" dirty="0" smtClean="0"/>
              <a:t>Linkages </a:t>
            </a:r>
            <a:r>
              <a:rPr lang="en-US" sz="3400" dirty="0"/>
              <a:t>are </a:t>
            </a:r>
            <a:r>
              <a:rPr lang="en-US" sz="3400" b="1" i="1" dirty="0"/>
              <a:t>antagonistic</a:t>
            </a:r>
            <a:r>
              <a:rPr lang="en-US" sz="3400" dirty="0"/>
              <a:t> if it diminishes negotiators’ opportunities to make mutually beneficial trades and reach agreement.</a:t>
            </a:r>
            <a:endParaRPr lang="en-GB" sz="3400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950166" y="9040143"/>
            <a:ext cx="10959828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pPr algn="l"/>
            <a:r>
              <a:rPr lang="en-GB" sz="1400"/>
              <a:t>WATKINS, M. and PASSOW, S., 1996. Analyzing Linked Systems of Negotiations. </a:t>
            </a:r>
            <a:r>
              <a:rPr lang="en-GB" sz="1400" i="1"/>
              <a:t>Negotiation Journal, </a:t>
            </a:r>
            <a:r>
              <a:rPr lang="en-GB" sz="1400" b="1"/>
              <a:t>12</a:t>
            </a:r>
            <a:r>
              <a:rPr lang="en-GB" sz="1400"/>
              <a:t>(4), pp. 325-339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667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Physiology of Linkages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400" dirty="0"/>
              <a:t>Two negotiations are </a:t>
            </a:r>
            <a:r>
              <a:rPr lang="en-US" sz="3400" b="1" i="1" dirty="0"/>
              <a:t>serially linked</a:t>
            </a:r>
            <a:r>
              <a:rPr lang="en-US" sz="3400" b="1" dirty="0"/>
              <a:t> </a:t>
            </a:r>
            <a:r>
              <a:rPr lang="en-US" sz="3400" dirty="0"/>
              <a:t>if an event in one negotiation influences the behavior in another negotiation, but not the reverse. </a:t>
            </a:r>
          </a:p>
          <a:p>
            <a:r>
              <a:rPr lang="en-US" sz="3400" dirty="0" smtClean="0"/>
              <a:t>Two </a:t>
            </a:r>
            <a:r>
              <a:rPr lang="en-US" sz="3400" dirty="0"/>
              <a:t>negotiations are </a:t>
            </a:r>
            <a:r>
              <a:rPr lang="en-US" sz="3400" b="1" i="1" dirty="0"/>
              <a:t>interactively linked</a:t>
            </a:r>
            <a:r>
              <a:rPr lang="en-US" sz="3400" b="1" dirty="0"/>
              <a:t> </a:t>
            </a:r>
            <a:r>
              <a:rPr lang="en-US" sz="3400" dirty="0"/>
              <a:t>if influence flows in both directions or if events in the linked negotiations interact.</a:t>
            </a:r>
          </a:p>
          <a:p>
            <a:r>
              <a:rPr lang="en-US" sz="3400" dirty="0" smtClean="0"/>
              <a:t>Negotiators </a:t>
            </a:r>
            <a:r>
              <a:rPr lang="en-US" sz="3400" dirty="0"/>
              <a:t>may be able to make </a:t>
            </a:r>
            <a:r>
              <a:rPr lang="en-US" sz="3400" b="1" i="1" dirty="0"/>
              <a:t>unilateral moves</a:t>
            </a:r>
            <a:r>
              <a:rPr lang="en-US" sz="3400" b="1" dirty="0"/>
              <a:t> </a:t>
            </a:r>
            <a:r>
              <a:rPr lang="en-US" sz="3400" dirty="0"/>
              <a:t>to change the structure of the linked system by creating linkages before other parties become aware of what is going on.</a:t>
            </a:r>
            <a:r>
              <a:rPr lang="en-GB" sz="3400" dirty="0"/>
              <a:t> </a:t>
            </a:r>
            <a:endParaRPr lang="en-US" sz="3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74904" y="9040143"/>
            <a:ext cx="10912791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pPr algn="l"/>
            <a:r>
              <a:rPr lang="en-GB" sz="1400"/>
              <a:t>WATKINS, M. and PASSOW, S., 1996. Analyzing Linked Systems of Negotiations. </a:t>
            </a:r>
            <a:r>
              <a:rPr lang="en-GB" sz="1400" i="1"/>
              <a:t>Negotiation Journal, </a:t>
            </a:r>
            <a:r>
              <a:rPr lang="en-GB" sz="1400" b="1"/>
              <a:t>12</a:t>
            </a:r>
            <a:r>
              <a:rPr lang="en-GB" sz="1400"/>
              <a:t>(4), pp. 325-339</a:t>
            </a:r>
            <a:endParaRPr lang="en-US" sz="140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96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885776" y="772344"/>
            <a:ext cx="11665296" cy="7766180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buFont typeface="Gill Sans Light" charset="0"/>
              <a:buNone/>
            </a:pPr>
            <a:r>
              <a:rPr lang="en-US" altLang="en-US" sz="8000" dirty="0">
                <a:solidFill>
                  <a:srgbClr val="606060"/>
                </a:solidFill>
              </a:rPr>
              <a:t>HARVARD </a:t>
            </a:r>
            <a:r>
              <a:rPr lang="en-US" altLang="en-US" sz="8000" dirty="0" smtClean="0">
                <a:solidFill>
                  <a:srgbClr val="606060"/>
                </a:solidFill>
              </a:rPr>
              <a:t>METHOD</a:t>
            </a:r>
          </a:p>
          <a:p>
            <a:pPr marL="0" indent="0" algn="ctr">
              <a:lnSpc>
                <a:spcPct val="130000"/>
              </a:lnSpc>
              <a:buFont typeface="Gill Sans Light" charset="0"/>
              <a:buNone/>
            </a:pPr>
            <a:r>
              <a:rPr lang="en-US" altLang="en-US" sz="8000" dirty="0" smtClean="0">
                <a:solidFill>
                  <a:srgbClr val="606060"/>
                </a:solidFill>
              </a:rPr>
              <a:t> OF</a:t>
            </a:r>
          </a:p>
          <a:p>
            <a:pPr marL="0" indent="0" algn="ctr">
              <a:lnSpc>
                <a:spcPct val="130000"/>
              </a:lnSpc>
              <a:buFont typeface="Gill Sans Light" charset="0"/>
              <a:buNone/>
            </a:pPr>
            <a:r>
              <a:rPr lang="en-US" altLang="en-US" sz="8000" dirty="0" smtClean="0">
                <a:solidFill>
                  <a:srgbClr val="606060"/>
                </a:solidFill>
              </a:rPr>
              <a:t> </a:t>
            </a:r>
            <a:r>
              <a:rPr lang="en-US" altLang="en-US" sz="8000" dirty="0">
                <a:solidFill>
                  <a:srgbClr val="606060"/>
                </a:solidFill>
              </a:rPr>
              <a:t>‘PRINCIPLED NEGOTIATION’</a:t>
            </a:r>
            <a:endParaRPr lang="en-US" altLang="ja-JP" sz="8000" dirty="0">
              <a:solidFill>
                <a:srgbClr val="606060"/>
              </a:solidFill>
            </a:endParaRPr>
          </a:p>
          <a:p>
            <a:pPr marL="0" indent="0"/>
            <a:endParaRPr lang="en-US" altLang="en-US" sz="8000" dirty="0">
              <a:solidFill>
                <a:srgbClr val="60606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740DE-3508-C54D-9E67-F4C7140A0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Principled negotiation: change the game – negotiate on the merits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C7EA-4156-D143-95E5-182223E5C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200" dirty="0">
                <a:solidFill>
                  <a:schemeClr val="tx1"/>
                </a:solidFill>
              </a:rPr>
              <a:t>Don’t Bargain Over Positions</a:t>
            </a:r>
          </a:p>
          <a:p>
            <a:r>
              <a:rPr lang="en-GB" altLang="en-US" sz="3200" dirty="0">
                <a:solidFill>
                  <a:schemeClr val="tx1"/>
                </a:solidFill>
              </a:rPr>
              <a:t>Separate the People From the Problem</a:t>
            </a:r>
          </a:p>
          <a:p>
            <a:r>
              <a:rPr lang="en-GB" altLang="en-US" sz="3200" dirty="0">
                <a:solidFill>
                  <a:schemeClr val="tx1"/>
                </a:solidFill>
              </a:rPr>
              <a:t>Focus on Interests, Not Positions</a:t>
            </a:r>
          </a:p>
          <a:p>
            <a:r>
              <a:rPr lang="en-GB" altLang="en-US" sz="3200" dirty="0">
                <a:solidFill>
                  <a:schemeClr val="tx1"/>
                </a:solidFill>
              </a:rPr>
              <a:t>Invest Options for Mutual Gain</a:t>
            </a:r>
          </a:p>
          <a:p>
            <a:r>
              <a:rPr lang="en-GB" altLang="en-US" sz="3200" dirty="0">
                <a:solidFill>
                  <a:schemeClr val="tx1"/>
                </a:solidFill>
              </a:rPr>
              <a:t>Insist on Using Objective Criteria</a:t>
            </a:r>
          </a:p>
          <a:p>
            <a:endParaRPr lang="en-US" sz="3200" dirty="0"/>
          </a:p>
        </p:txBody>
      </p:sp>
      <p:pic>
        <p:nvPicPr>
          <p:cNvPr id="4" name="Picture 1" descr="HARVARD LOGO.jpg">
            <a:extLst>
              <a:ext uri="{FF2B5EF4-FFF2-40B4-BE49-F238E27FC236}">
                <a16:creationId xmlns:a16="http://schemas.microsoft.com/office/drawing/2014/main" id="{A4D99EB8-5AE0-F94E-B776-880FD3A21C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608" y="2357611"/>
            <a:ext cx="409416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7255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99153-2D18-C640-AF64-808090C4A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PRINCIPLED NEGOTIATION: STRATEGIC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61323-35CC-844E-9441-C5ACD8BFF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200" b="1" dirty="0"/>
              <a:t>Conflicting Interests: </a:t>
            </a:r>
            <a:r>
              <a:rPr lang="en-US" sz="3200" dirty="0"/>
              <a:t>(I want X to happen and you don’t) moves to (I want a more valuable resource and so do you).</a:t>
            </a:r>
            <a:endParaRPr lang="en-GB" sz="3200" dirty="0"/>
          </a:p>
          <a:p>
            <a:pPr marL="0" lvl="0" indent="0">
              <a:buNone/>
            </a:pPr>
            <a:r>
              <a:rPr lang="en-US" sz="3200" b="1" dirty="0"/>
              <a:t>Shared Interests</a:t>
            </a:r>
            <a:r>
              <a:rPr lang="en-US" sz="3200" dirty="0"/>
              <a:t>: (I want X to happen, and so do you) offer opportunities for pure joint gains.</a:t>
            </a:r>
          </a:p>
          <a:p>
            <a:pPr marL="0" lvl="0" indent="0">
              <a:buNone/>
            </a:pPr>
            <a:r>
              <a:rPr lang="en-US" sz="3200" b="1" dirty="0"/>
              <a:t>Complementary interests:</a:t>
            </a:r>
            <a:r>
              <a:rPr lang="en-US" sz="3200" dirty="0"/>
              <a:t> (I want X a lot but don’t care much about Y, and you want Y but don’t care much about X) represents an opportunity for mutually beneficial trades. (I got X in return for giving you more of Y).</a:t>
            </a:r>
            <a:endParaRPr lang="en-GB" altLang="en-US" sz="3200" dirty="0">
              <a:solidFill>
                <a:schemeClr val="tx1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898874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The Value of Mapping Linkages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400" dirty="0"/>
              <a:t>Linked-system analysis has </a:t>
            </a:r>
            <a:r>
              <a:rPr lang="en-US" sz="3400" u="sng" dirty="0"/>
              <a:t>prescriptive</a:t>
            </a:r>
            <a:r>
              <a:rPr lang="en-US" sz="3400" dirty="0"/>
              <a:t> as well as </a:t>
            </a:r>
            <a:r>
              <a:rPr lang="en-US" sz="3400" u="sng" dirty="0"/>
              <a:t>descriptive</a:t>
            </a:r>
            <a:r>
              <a:rPr lang="en-US" sz="3400" dirty="0"/>
              <a:t> potential.</a:t>
            </a:r>
          </a:p>
          <a:p>
            <a:pPr marL="0" indent="0">
              <a:lnSpc>
                <a:spcPct val="80000"/>
              </a:lnSpc>
              <a:buNone/>
            </a:pPr>
            <a:endParaRPr lang="en-US" sz="34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3400" dirty="0"/>
              <a:t>Negotiators who map out and reengineer linked systems can enhance their ability to shape the basic structure within which negotiations take place by: (1) transforming alternatives to agreements; (2) enhancing or diminishing opportunities for creating joint value through trades; and (3) changing the attitudes of their counterparts.</a:t>
            </a:r>
          </a:p>
          <a:p>
            <a:pPr marL="0" indent="0">
              <a:buNone/>
            </a:pPr>
            <a:r>
              <a:rPr lang="en-US" sz="3400" dirty="0"/>
              <a:t> </a:t>
            </a:r>
          </a:p>
          <a:p>
            <a:pPr marL="0" indent="0">
              <a:buNone/>
            </a:pPr>
            <a:r>
              <a:rPr lang="en-US" sz="3400" dirty="0"/>
              <a:t>Negotiators also can take steps to counter the efforts of others to advance their interests through linkage.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endParaRPr lang="en-GB" sz="3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997204" y="9040143"/>
            <a:ext cx="11082126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pPr algn="l"/>
            <a:endParaRPr lang="en-GB" sz="1400"/>
          </a:p>
          <a:p>
            <a:pPr algn="l"/>
            <a:r>
              <a:rPr lang="en-GB" sz="1400"/>
              <a:t>WATKINS, M. and PASSOW, S., 1996. Analyzing Linked Systems of Negotiations. </a:t>
            </a:r>
            <a:r>
              <a:rPr lang="en-GB" sz="1400" i="1"/>
              <a:t>Negotiation Journal, </a:t>
            </a:r>
            <a:r>
              <a:rPr lang="en-GB" sz="1400" b="1"/>
              <a:t>12</a:t>
            </a:r>
            <a:r>
              <a:rPr lang="en-GB" sz="1400"/>
              <a:t>(4), pp. 325-339.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35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Strategic Advantage to Mapping Linkages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400" dirty="0"/>
              <a:t>In multi-party, multi-issue and multi-context disputes, negotiators try to advance their positions by linking and delinking their ideas and interests into separate sets or sub-sets of negotiations before deciding on an outcome. 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Strategically, it gives them the opportunity to reframe a discussion that can either create opportunities for cooperation or erect barriers as a defensive measure. 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r>
              <a:rPr lang="en-US" sz="3400" dirty="0"/>
              <a:t>As negotiations can be difficult to initiate, maintain and/or conclude, so the importance of linking this process to something with momentum is a technique that is often utilized. Part of this leveraging process is the tactical use of sequential linkages – when the results of past negotiations or the prospect of future negotiations affect current ones.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09051" y="9040143"/>
            <a:ext cx="11383169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endParaRPr lang="en-GB" smtClean="0"/>
          </a:p>
          <a:p>
            <a:pPr algn="l"/>
            <a:r>
              <a:rPr lang="en-GB" sz="1400"/>
              <a:t>WATKINS, M. and PASSOW, S., 1996. Analyzing Linked Systems of Negotiations. </a:t>
            </a:r>
            <a:r>
              <a:rPr lang="en-GB" sz="1400" i="1"/>
              <a:t>Negotiation Journal, </a:t>
            </a:r>
            <a:r>
              <a:rPr lang="en-GB" sz="1400" b="1"/>
              <a:t>12</a:t>
            </a:r>
            <a:r>
              <a:rPr lang="en-GB" sz="1400"/>
              <a:t>(4), pp. 325-339.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3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Creating Linkages in a 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400" dirty="0"/>
              <a:t>Linkages are created, modified or eliminated either </a:t>
            </a:r>
            <a:r>
              <a:rPr lang="en-US" sz="3400" i="1" u="sng" dirty="0"/>
              <a:t>unilaterally</a:t>
            </a:r>
            <a:r>
              <a:rPr lang="en-US" sz="3400" dirty="0"/>
              <a:t> or </a:t>
            </a:r>
            <a:r>
              <a:rPr lang="en-US" sz="3400" i="1" u="sng" dirty="0"/>
              <a:t>consensually</a:t>
            </a:r>
            <a:r>
              <a:rPr lang="en-US" sz="3400" dirty="0"/>
              <a:t>.</a:t>
            </a:r>
          </a:p>
          <a:p>
            <a:endParaRPr lang="en-US" sz="3400" dirty="0"/>
          </a:p>
          <a:p>
            <a:r>
              <a:rPr lang="en-US" sz="3400" dirty="0"/>
              <a:t>Changes in the structure of a linked system are </a:t>
            </a:r>
            <a:r>
              <a:rPr lang="en-US" sz="3400" i="1" u="sng" dirty="0"/>
              <a:t>unilateral</a:t>
            </a:r>
            <a:r>
              <a:rPr lang="en-US" sz="3400" dirty="0"/>
              <a:t> if they are imposed on others in the system by one party or a coalition of parties. </a:t>
            </a:r>
          </a:p>
          <a:p>
            <a:pPr marL="0" indent="0">
              <a:buNone/>
            </a:pPr>
            <a:endParaRPr lang="en-US" sz="3400" dirty="0"/>
          </a:p>
          <a:p>
            <a:r>
              <a:rPr lang="en-US" sz="3400" dirty="0"/>
              <a:t>Changes in a linked system’s structure are </a:t>
            </a:r>
            <a:r>
              <a:rPr lang="en-US" sz="3400" i="1" u="sng" dirty="0"/>
              <a:t>consensual</a:t>
            </a:r>
            <a:r>
              <a:rPr lang="en-US" sz="3400" dirty="0"/>
              <a:t> if they result from some “meta-negotiation” process in which the affected parties negotiate and agree to create, modify, or eliminate linkages.</a:t>
            </a:r>
            <a:endParaRPr lang="en-GB" sz="3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780828" y="9040143"/>
            <a:ext cx="11573732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pPr algn="l"/>
            <a:endParaRPr lang="en-GB" sz="1400" dirty="0"/>
          </a:p>
          <a:p>
            <a:pPr algn="l"/>
            <a:r>
              <a:rPr lang="en-GB" sz="1400" dirty="0"/>
              <a:t>WATKINS, M. and PASSOW, S., 1996. Analyzing Linked Systems of Negotiations. </a:t>
            </a:r>
            <a:r>
              <a:rPr lang="en-GB" sz="1400" i="1" dirty="0"/>
              <a:t>Negotiation Journal, </a:t>
            </a:r>
            <a:r>
              <a:rPr lang="en-GB" sz="1400" b="1" dirty="0"/>
              <a:t>12</a:t>
            </a:r>
            <a:r>
              <a:rPr lang="en-GB" sz="1400" dirty="0"/>
              <a:t>(4), pp. 325-339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5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B79C9-F812-4941-BF5A-099392E7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SEPARATE THE PEOPLE FROM THE PROBLEM?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2140C-4C2D-2E48-A10F-014C103CC918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en-GB" altLang="en-US" sz="2800" dirty="0">
                <a:solidFill>
                  <a:srgbClr val="8A0000"/>
                </a:solidFill>
              </a:rPr>
              <a:t>PEOPLE – RELATIONSHIP   ISSUES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The balance of emotion and reasons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Ease of communication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Degree of trust and reliability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Attitude of acceptance (or rejection)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Relative emphasis on persuasion (or coercion)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Degree of mutual understanding</a:t>
            </a:r>
          </a:p>
          <a:p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ED0E70-EB1E-3F44-8D80-65AA4E4864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en-GB" altLang="en-US" sz="2800" dirty="0">
                <a:solidFill>
                  <a:srgbClr val="8A0000"/>
                </a:solidFill>
              </a:rPr>
              <a:t>PROBLEM – SUBSTANTIVE ISSUES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Terms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Conditions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Prices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Dates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Numbers</a:t>
            </a:r>
          </a:p>
          <a:p>
            <a:pPr>
              <a:spcBef>
                <a:spcPts val="1800"/>
              </a:spcBef>
            </a:pPr>
            <a:r>
              <a:rPr lang="en-US" altLang="en-US" sz="2800" dirty="0"/>
              <a:t>Liabilities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06946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B5EC-5404-DB4A-A374-B327FD1A4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YOU MOVE FROM POSITION TO INTEREST?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46C98-8D8A-D246-B80E-6362EE8C947C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spcBef>
                <a:spcPts val="1800"/>
              </a:spcBef>
              <a:buNone/>
            </a:pPr>
            <a:r>
              <a:rPr lang="en-GB" altLang="en-US" sz="2800" dirty="0">
                <a:solidFill>
                  <a:srgbClr val="8A0000"/>
                </a:solidFill>
              </a:rPr>
              <a:t>UNDERSTANDING INTERESTS</a:t>
            </a:r>
          </a:p>
          <a:p>
            <a:pPr>
              <a:spcBef>
                <a:spcPts val="1800"/>
              </a:spcBef>
            </a:pPr>
            <a:r>
              <a:rPr lang="en-GB" altLang="en-US" sz="2800" dirty="0"/>
              <a:t>Acceptance (respect, belonging, a valued role)</a:t>
            </a:r>
          </a:p>
          <a:p>
            <a:pPr>
              <a:spcBef>
                <a:spcPts val="1800"/>
              </a:spcBef>
            </a:pPr>
            <a:r>
              <a:rPr lang="en-GB" altLang="en-US" sz="2800" dirty="0"/>
              <a:t>Understanding (feeling heard and understood)</a:t>
            </a:r>
          </a:p>
          <a:p>
            <a:pPr>
              <a:spcBef>
                <a:spcPts val="1800"/>
              </a:spcBef>
            </a:pPr>
            <a:r>
              <a:rPr lang="en-GB" altLang="en-US" sz="2800" dirty="0"/>
              <a:t>Legitimacy (feeling fairly treated)</a:t>
            </a:r>
          </a:p>
          <a:p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50721-1BB0-5443-AA1B-62807AB2AE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spcBef>
                <a:spcPts val="1800"/>
              </a:spcBef>
              <a:buNone/>
            </a:pPr>
            <a:r>
              <a:rPr lang="en-GB" altLang="en-US" sz="2800" dirty="0">
                <a:solidFill>
                  <a:srgbClr val="8A0000"/>
                </a:solidFill>
              </a:rPr>
              <a:t>IMAGINING INTERESTS</a:t>
            </a:r>
          </a:p>
          <a:p>
            <a:pPr>
              <a:spcBef>
                <a:spcPts val="1800"/>
              </a:spcBef>
            </a:pPr>
            <a:r>
              <a:rPr lang="en-GB" altLang="en-US" sz="2800" dirty="0"/>
              <a:t>Try to understand how they might reasonably see their conduct as sensible</a:t>
            </a:r>
          </a:p>
          <a:p>
            <a:pPr>
              <a:spcBef>
                <a:spcPts val="1800"/>
              </a:spcBef>
            </a:pPr>
            <a:r>
              <a:rPr lang="en-GB" altLang="en-US" sz="2800" dirty="0"/>
              <a:t>Study others who have been in  similar situations</a:t>
            </a:r>
          </a:p>
          <a:p>
            <a:pPr>
              <a:spcBef>
                <a:spcPts val="1800"/>
              </a:spcBef>
            </a:pPr>
            <a:r>
              <a:rPr lang="en-GB" altLang="en-US" sz="2800" dirty="0"/>
              <a:t>“Try On” different possible outcomes</a:t>
            </a:r>
          </a:p>
          <a:p>
            <a:pPr>
              <a:spcBef>
                <a:spcPts val="1800"/>
              </a:spcBef>
            </a:pPr>
            <a:r>
              <a:rPr lang="en-GB" altLang="en-US" sz="2800" dirty="0"/>
              <a:t>Role reversal: stepping into their shoes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12643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CD26-0C97-8147-9ED0-4964A6093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726" y="1780457"/>
            <a:ext cx="11055351" cy="3340822"/>
          </a:xfrm>
        </p:spPr>
        <p:txBody>
          <a:bodyPr/>
          <a:lstStyle/>
          <a:p>
            <a:r>
              <a:rPr lang="en-GB" dirty="0"/>
              <a:t>Successful Strategies for International Mediation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Middle East Study Group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University of Hull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20313A-1B00-804A-88E7-2EDC6022C8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14, 2018</a:t>
            </a:r>
          </a:p>
          <a:p>
            <a:endParaRPr lang="en-US" dirty="0"/>
          </a:p>
          <a:p>
            <a:r>
              <a:rPr lang="en-GB" altLang="en-US" dirty="0" smtClean="0">
                <a:solidFill>
                  <a:srgbClr val="0070C0"/>
                </a:solidFill>
                <a:hlinkClick r:id="rId2"/>
              </a:rPr>
              <a:t>www.negotiationlab.co.uk</a:t>
            </a:r>
            <a:endParaRPr lang="en-GB" alt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6912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26E97-78CF-2147-9DC7-EC08FBBC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EXPLORE OUR COUNTERPART’S INTERESTS?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3C361-6E3B-204B-B441-320DB2A446C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830043" y="2932584"/>
            <a:ext cx="4952277" cy="661077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en-US" sz="2800" dirty="0"/>
              <a:t>What’s your basic concern about …?</a:t>
            </a:r>
            <a:endParaRPr lang="en-GB" altLang="en-US" sz="2800" dirty="0"/>
          </a:p>
          <a:p>
            <a:pPr marL="0">
              <a:spcBef>
                <a:spcPts val="1800"/>
              </a:spcBef>
            </a:pPr>
            <a:r>
              <a:rPr lang="en-US" altLang="en-US" sz="2800" dirty="0"/>
              <a:t>Tell me about …</a:t>
            </a:r>
            <a:endParaRPr lang="en-GB" altLang="en-US" sz="2800" dirty="0"/>
          </a:p>
          <a:p>
            <a:pPr marL="0">
              <a:spcBef>
                <a:spcPts val="1800"/>
              </a:spcBef>
            </a:pPr>
            <a:r>
              <a:rPr lang="en-US" altLang="en-US" sz="2800" dirty="0"/>
              <a:t>What do you think about …?</a:t>
            </a:r>
            <a:endParaRPr lang="en-GB" altLang="en-US" sz="2800" dirty="0"/>
          </a:p>
          <a:p>
            <a:pPr marL="0">
              <a:spcBef>
                <a:spcPts val="1800"/>
              </a:spcBef>
            </a:pPr>
            <a:r>
              <a:rPr lang="en-US" altLang="en-US" sz="2800" dirty="0"/>
              <a:t>How could we fix …?</a:t>
            </a:r>
            <a:endParaRPr lang="en-GB" altLang="en-US" sz="2800" dirty="0"/>
          </a:p>
          <a:p>
            <a:pPr marL="0">
              <a:spcBef>
                <a:spcPts val="1800"/>
              </a:spcBef>
            </a:pPr>
            <a:r>
              <a:rPr lang="en-US" altLang="en-US" sz="2800" dirty="0"/>
              <a:t>What would happen if …?</a:t>
            </a:r>
            <a:endParaRPr lang="en-GB" altLang="en-US" sz="2800" dirty="0"/>
          </a:p>
          <a:p>
            <a:pPr marL="0">
              <a:spcBef>
                <a:spcPts val="1800"/>
              </a:spcBef>
            </a:pPr>
            <a:r>
              <a:rPr lang="en-US" altLang="en-US" sz="2800" dirty="0"/>
              <a:t>How else could you do …?</a:t>
            </a:r>
            <a:endParaRPr lang="en-GB" altLang="en-US" sz="2800" dirty="0"/>
          </a:p>
          <a:p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162B6-00EC-944A-9B3A-59D81943D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2400" y="2946547"/>
            <a:ext cx="5328591" cy="6610773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altLang="en-US" sz="2800" dirty="0"/>
              <a:t>What could you tell me about …?</a:t>
            </a:r>
            <a:endParaRPr lang="en-GB" altLang="en-US" sz="2800" dirty="0"/>
          </a:p>
          <a:p>
            <a:pPr marL="0">
              <a:spcBef>
                <a:spcPts val="1800"/>
              </a:spcBef>
            </a:pPr>
            <a:r>
              <a:rPr lang="en-US" altLang="en-US" sz="2800" dirty="0"/>
              <a:t>Then what?</a:t>
            </a:r>
            <a:endParaRPr lang="en-GB" altLang="en-US" sz="2800" dirty="0"/>
          </a:p>
          <a:p>
            <a:pPr marL="301625" indent="-285750">
              <a:spcBef>
                <a:spcPts val="1800"/>
              </a:spcBef>
            </a:pPr>
            <a:r>
              <a:rPr lang="en-US" altLang="en-US" sz="2800" dirty="0"/>
              <a:t>Could you help me understand …?</a:t>
            </a:r>
            <a:endParaRPr lang="en-GB" altLang="en-US" sz="2800" dirty="0"/>
          </a:p>
          <a:p>
            <a:pPr marL="301625" indent="-285750">
              <a:spcBef>
                <a:spcPts val="1800"/>
              </a:spcBef>
            </a:pPr>
            <a:r>
              <a:rPr lang="en-US" altLang="en-US" sz="2800" dirty="0"/>
              <a:t>What do you think you will lose if you …?</a:t>
            </a:r>
            <a:endParaRPr lang="en-GB" altLang="en-US" sz="2800" dirty="0"/>
          </a:p>
          <a:p>
            <a:pPr marL="0">
              <a:spcBef>
                <a:spcPts val="1800"/>
              </a:spcBef>
            </a:pPr>
            <a:r>
              <a:rPr lang="en-US" altLang="en-US" sz="2800" dirty="0"/>
              <a:t>What have you tried before?</a:t>
            </a:r>
            <a:endParaRPr lang="en-GB" altLang="en-US" sz="2800" dirty="0"/>
          </a:p>
          <a:p>
            <a:pPr marL="0">
              <a:spcBef>
                <a:spcPts val="1800"/>
              </a:spcBef>
            </a:pPr>
            <a:r>
              <a:rPr lang="en-US" altLang="en-US" sz="2800" dirty="0"/>
              <a:t>What do you want to do next?</a:t>
            </a:r>
            <a:endParaRPr lang="en-GB" altLang="en-US" sz="2800" dirty="0"/>
          </a:p>
          <a:p>
            <a:pPr marL="0">
              <a:spcBef>
                <a:spcPts val="1800"/>
              </a:spcBef>
            </a:pPr>
            <a:r>
              <a:rPr lang="en-US" altLang="en-US" sz="2800" dirty="0"/>
              <a:t>How can I be of help?</a:t>
            </a:r>
            <a:endParaRPr lang="en-GB" altLang="en-US" sz="2800" dirty="0"/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78656-842C-1744-A69E-922029179D54}"/>
              </a:ext>
            </a:extLst>
          </p:cNvPr>
          <p:cNvSpPr txBox="1"/>
          <p:nvPr/>
        </p:nvSpPr>
        <p:spPr>
          <a:xfrm>
            <a:off x="814388" y="2284512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cap="small" dirty="0">
                <a:solidFill>
                  <a:srgbClr val="8A0000"/>
                </a:solidFill>
                <a:latin typeface="Helvetica" pitchFamily="2" charset="0"/>
              </a:rPr>
              <a:t>ASK OPEN-ENDED QUESTIONS</a:t>
            </a:r>
          </a:p>
        </p:txBody>
      </p:sp>
    </p:spTree>
    <p:extLst>
      <p:ext uri="{BB962C8B-B14F-4D97-AF65-F5344CB8AC3E}">
        <p14:creationId xmlns:p14="http://schemas.microsoft.com/office/powerpoint/2010/main" val="29065032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FCEB0-E650-BC4F-898C-A97D40A20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DIFFERENCE BETWEEN HEARING AND 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F471E-B1D0-414D-97FD-884317DAF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Are we listening to </a:t>
            </a:r>
            <a:r>
              <a:rPr lang="en-US" altLang="en-US" sz="3200" u="sng" dirty="0"/>
              <a:t>what we want to hear </a:t>
            </a:r>
            <a:r>
              <a:rPr lang="en-US" altLang="en-US" sz="3200" dirty="0"/>
              <a:t>or what the person is saying?</a:t>
            </a:r>
            <a:endParaRPr lang="en-US" altLang="en-US" sz="3200" u="sng" dirty="0"/>
          </a:p>
          <a:p>
            <a:r>
              <a:rPr lang="en-US" altLang="en-US" sz="3200" dirty="0"/>
              <a:t>How do we show someone </a:t>
            </a:r>
            <a:r>
              <a:rPr lang="en-US" altLang="en-US" sz="3200" u="sng" dirty="0"/>
              <a:t>we have heard what they have said</a:t>
            </a:r>
            <a:r>
              <a:rPr lang="en-US" altLang="en-US" sz="3200" dirty="0"/>
              <a:t>?</a:t>
            </a:r>
          </a:p>
          <a:p>
            <a:r>
              <a:rPr lang="en-GB" altLang="en-US" sz="3200" dirty="0"/>
              <a:t>Active listening requires a higher </a:t>
            </a:r>
            <a:r>
              <a:rPr lang="en-GB" altLang="en-US" sz="3200" u="sng" dirty="0"/>
              <a:t>Ask-to-Talk ratio</a:t>
            </a:r>
          </a:p>
          <a:p>
            <a:r>
              <a:rPr lang="en-GB" altLang="en-US" sz="3200" dirty="0"/>
              <a:t>Need to constantly ask </a:t>
            </a:r>
            <a:r>
              <a:rPr lang="en-GB" altLang="en-US" sz="3200" u="sng" dirty="0"/>
              <a:t>WHY?</a:t>
            </a:r>
            <a:endParaRPr lang="en-US" altLang="en-US" sz="3200" u="sng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834064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A367-7C7B-514E-BDDF-0D60E746D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POSITIONAL BARGAINING: WHICH GAME DO WE PLAY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770C2-B3B4-5542-8A12-DB8150BB4E6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57784" y="2003426"/>
            <a:ext cx="5472608" cy="6610773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altLang="en-US" sz="2600" dirty="0">
                <a:solidFill>
                  <a:srgbClr val="8A0000"/>
                </a:solidFill>
              </a:rPr>
              <a:t>Play Soft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b="1" dirty="0"/>
              <a:t>Participants are friends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dirty="0"/>
              <a:t>The goal is agreement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b="1" dirty="0"/>
              <a:t>Make concessions to cultivate the relationship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dirty="0"/>
              <a:t>Be soft on the people and the problem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b="1" dirty="0"/>
              <a:t>Trust others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dirty="0"/>
              <a:t>Change your positions easily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b="1" dirty="0"/>
              <a:t>Disclose your bottom line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dirty="0"/>
              <a:t>Accept one-sided losses to reach agreement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b="1" dirty="0"/>
              <a:t>Search for the single answer: the one </a:t>
            </a:r>
            <a:r>
              <a:rPr lang="en-GB" altLang="en-US" sz="2600" b="1" i="1" dirty="0"/>
              <a:t>they</a:t>
            </a:r>
            <a:r>
              <a:rPr lang="en-GB" altLang="en-US" sz="2600" b="1" dirty="0"/>
              <a:t> will accept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dirty="0"/>
              <a:t>Insist  on agreement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b="1" dirty="0"/>
              <a:t>Try to avoid a contest of will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en-US" sz="2600" dirty="0"/>
              <a:t>Yield to pressure</a:t>
            </a:r>
            <a:endParaRPr lang="en-US" altLang="en-US" sz="2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2BF94-D17A-A94E-ADE6-54330A5AD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2400" y="1996480"/>
            <a:ext cx="5581227" cy="6610773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en-GB" altLang="en-US" sz="2600" dirty="0">
                <a:solidFill>
                  <a:srgbClr val="8A0000"/>
                </a:solidFill>
              </a:rPr>
              <a:t>Play Hard</a:t>
            </a:r>
          </a:p>
          <a:p>
            <a:pPr>
              <a:spcBef>
                <a:spcPts val="0"/>
              </a:spcBef>
            </a:pPr>
            <a:r>
              <a:rPr lang="en-GB" altLang="en-US" sz="2600" b="1" dirty="0"/>
              <a:t>Participants are adversaries</a:t>
            </a:r>
          </a:p>
          <a:p>
            <a:pPr>
              <a:spcBef>
                <a:spcPts val="0"/>
              </a:spcBef>
            </a:pPr>
            <a:r>
              <a:rPr lang="en-GB" altLang="en-US" sz="2600" dirty="0"/>
              <a:t>The goal is victory</a:t>
            </a:r>
          </a:p>
          <a:p>
            <a:pPr>
              <a:spcBef>
                <a:spcPts val="0"/>
              </a:spcBef>
            </a:pPr>
            <a:r>
              <a:rPr lang="en-GB" altLang="en-US" sz="2600" b="1" dirty="0"/>
              <a:t>Demand concessions as a condition of relationship</a:t>
            </a:r>
          </a:p>
          <a:p>
            <a:pPr>
              <a:spcBef>
                <a:spcPts val="0"/>
              </a:spcBef>
            </a:pPr>
            <a:r>
              <a:rPr lang="en-GB" altLang="en-US" sz="2600" dirty="0"/>
              <a:t>Be hard on the problem and the people</a:t>
            </a:r>
          </a:p>
          <a:p>
            <a:pPr>
              <a:spcBef>
                <a:spcPts val="0"/>
              </a:spcBef>
            </a:pPr>
            <a:r>
              <a:rPr lang="en-GB" altLang="en-US" sz="2600" b="1" dirty="0"/>
              <a:t>Distrust others</a:t>
            </a:r>
          </a:p>
          <a:p>
            <a:pPr>
              <a:spcBef>
                <a:spcPts val="0"/>
              </a:spcBef>
            </a:pPr>
            <a:r>
              <a:rPr lang="en-GB" altLang="en-US" sz="2600" dirty="0"/>
              <a:t>Dig in to your position</a:t>
            </a:r>
          </a:p>
          <a:p>
            <a:pPr>
              <a:spcBef>
                <a:spcPts val="0"/>
              </a:spcBef>
            </a:pPr>
            <a:r>
              <a:rPr lang="en-GB" altLang="en-US" sz="2600" b="1" dirty="0"/>
              <a:t>Mislead as to your bottom line </a:t>
            </a:r>
          </a:p>
          <a:p>
            <a:pPr>
              <a:spcBef>
                <a:spcPts val="0"/>
              </a:spcBef>
            </a:pPr>
            <a:r>
              <a:rPr lang="en-GB" altLang="en-US" sz="2600" dirty="0"/>
              <a:t>Demand one-sided gains as the price of agreement</a:t>
            </a:r>
          </a:p>
          <a:p>
            <a:pPr>
              <a:spcBef>
                <a:spcPts val="0"/>
              </a:spcBef>
            </a:pPr>
            <a:r>
              <a:rPr lang="en-GB" altLang="en-US" sz="2600" b="1" dirty="0"/>
              <a:t>Search for the single answer: the one </a:t>
            </a:r>
            <a:r>
              <a:rPr lang="en-GB" altLang="en-US" sz="2600" b="1" i="1" dirty="0"/>
              <a:t>you </a:t>
            </a:r>
            <a:r>
              <a:rPr lang="en-GB" altLang="en-US" sz="2600" b="1" dirty="0"/>
              <a:t>will accept</a:t>
            </a:r>
          </a:p>
          <a:p>
            <a:pPr>
              <a:spcBef>
                <a:spcPts val="0"/>
              </a:spcBef>
            </a:pPr>
            <a:r>
              <a:rPr lang="en-GB" altLang="en-US" sz="2600" dirty="0"/>
              <a:t>Insist on your position</a:t>
            </a:r>
          </a:p>
          <a:p>
            <a:pPr>
              <a:spcBef>
                <a:spcPts val="0"/>
              </a:spcBef>
            </a:pPr>
            <a:r>
              <a:rPr lang="en-GB" altLang="en-US" sz="2600" b="1" dirty="0"/>
              <a:t>Make threats</a:t>
            </a:r>
          </a:p>
          <a:p>
            <a:pPr>
              <a:spcBef>
                <a:spcPts val="0"/>
              </a:spcBef>
            </a:pPr>
            <a:r>
              <a:rPr lang="en-GB" altLang="en-US" sz="2600" dirty="0"/>
              <a:t>Apply pressure</a:t>
            </a:r>
            <a:endParaRPr lang="en-US" altLang="en-US" sz="2600" dirty="0"/>
          </a:p>
          <a:p>
            <a:pPr>
              <a:spcBef>
                <a:spcPts val="0"/>
              </a:spcBef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722262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ECFDE-CD3B-D04D-9245-53B521EF4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DETERMINE OUR BATNA?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02AE6-C9B9-D541-8F84-F11FC9341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200" dirty="0">
                <a:solidFill>
                  <a:srgbClr val="606060"/>
                </a:solidFill>
              </a:rPr>
              <a:t>Do I feel I must reach an agreement? Do I assume they have to?</a:t>
            </a:r>
            <a:endParaRPr lang="en-US" altLang="en-US" sz="3200" dirty="0">
              <a:solidFill>
                <a:srgbClr val="606060"/>
              </a:solidFill>
            </a:endParaRPr>
          </a:p>
          <a:p>
            <a:r>
              <a:rPr lang="en-GB" altLang="en-US" sz="3200" dirty="0">
                <a:solidFill>
                  <a:srgbClr val="606060"/>
                </a:solidFill>
              </a:rPr>
              <a:t>Do I feel that they are more powerful? That I am more powerful?</a:t>
            </a:r>
            <a:endParaRPr lang="en-US" altLang="en-US" sz="3200" dirty="0">
              <a:solidFill>
                <a:srgbClr val="606060"/>
              </a:solidFill>
            </a:endParaRPr>
          </a:p>
          <a:p>
            <a:r>
              <a:rPr lang="en-GB" altLang="en-US" sz="3200" dirty="0">
                <a:solidFill>
                  <a:srgbClr val="606060"/>
                </a:solidFill>
              </a:rPr>
              <a:t>Do I know what they will do if they don’t make an agreement? </a:t>
            </a:r>
          </a:p>
          <a:p>
            <a:r>
              <a:rPr lang="en-GB" altLang="en-US" sz="3200" dirty="0">
                <a:solidFill>
                  <a:srgbClr val="606060"/>
                </a:solidFill>
              </a:rPr>
              <a:t>How can I use the negotiation to </a:t>
            </a:r>
            <a:r>
              <a:rPr lang="en-GB" altLang="en-US" sz="3200" b="1" u="sng" dirty="0">
                <a:solidFill>
                  <a:srgbClr val="606060"/>
                </a:solidFill>
              </a:rPr>
              <a:t>improve</a:t>
            </a:r>
            <a:r>
              <a:rPr lang="en-GB" altLang="en-US" sz="3200" dirty="0">
                <a:solidFill>
                  <a:srgbClr val="606060"/>
                </a:solidFill>
              </a:rPr>
              <a:t> my BATNA?</a:t>
            </a:r>
          </a:p>
          <a:p>
            <a:r>
              <a:rPr lang="en-GB" altLang="en-US" sz="3200" dirty="0">
                <a:solidFill>
                  <a:srgbClr val="606060"/>
                </a:solidFill>
              </a:rPr>
              <a:t>Is </a:t>
            </a:r>
            <a:r>
              <a:rPr lang="en-GB" altLang="en-US" sz="3200" b="1" u="sng" dirty="0">
                <a:solidFill>
                  <a:srgbClr val="606060"/>
                </a:solidFill>
              </a:rPr>
              <a:t>no deal </a:t>
            </a:r>
            <a:r>
              <a:rPr lang="en-GB" altLang="en-US" sz="3200" dirty="0">
                <a:solidFill>
                  <a:srgbClr val="606060"/>
                </a:solidFill>
              </a:rPr>
              <a:t>better than a </a:t>
            </a:r>
            <a:r>
              <a:rPr lang="en-GB" altLang="en-US" sz="3200" b="1" dirty="0">
                <a:solidFill>
                  <a:srgbClr val="606060"/>
                </a:solidFill>
              </a:rPr>
              <a:t>bad deal</a:t>
            </a:r>
            <a:r>
              <a:rPr lang="en-GB" altLang="en-US" sz="3200" dirty="0">
                <a:solidFill>
                  <a:srgbClr val="606060"/>
                </a:solidFill>
              </a:rPr>
              <a:t>?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597491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885825" y="254000"/>
            <a:ext cx="11161713" cy="1574800"/>
          </a:xfrm>
        </p:spPr>
        <p:txBody>
          <a:bodyPr/>
          <a:lstStyle/>
          <a:p>
            <a:endParaRPr lang="en-US" altLang="en-US" cap="none">
              <a:latin typeface="Gill Sans MT" charset="0"/>
            </a:endParaRP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885825" y="3364632"/>
            <a:ext cx="11161713" cy="3014464"/>
          </a:xfrm>
        </p:spPr>
        <p:txBody>
          <a:bodyPr/>
          <a:lstStyle/>
          <a:p>
            <a:pPr marL="0" indent="0" algn="ctr">
              <a:buFont typeface="Gill Sans Light" charset="0"/>
              <a:buNone/>
            </a:pPr>
            <a:r>
              <a:rPr lang="en-US" altLang="en-US" sz="8000" dirty="0">
                <a:solidFill>
                  <a:srgbClr val="606060"/>
                </a:solidFill>
              </a:rPr>
              <a:t>LEVELS OF TRUST</a:t>
            </a:r>
          </a:p>
          <a:p>
            <a:pPr marL="0" indent="0" algn="ctr">
              <a:buFont typeface="Gill Sans Light" charset="0"/>
              <a:buNone/>
            </a:pPr>
            <a:endParaRPr lang="en-US" altLang="en-US" sz="8000" dirty="0">
              <a:solidFill>
                <a:srgbClr val="606060"/>
              </a:solidFill>
            </a:endParaRPr>
          </a:p>
          <a:p>
            <a:pPr marL="0" indent="0" algn="ctr">
              <a:buFont typeface="Gill Sans Light" charset="0"/>
              <a:buNone/>
            </a:pPr>
            <a:endParaRPr lang="en-US" altLang="en-US" sz="8000" dirty="0">
              <a:solidFill>
                <a:srgbClr val="60606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B13CF-698D-4B42-B0B7-1A7821CEE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3E542-1549-FC49-9570-CF8FA8A9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120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dirty="0">
                <a:solidFill>
                  <a:srgbClr val="000000"/>
                </a:solidFill>
              </a:rPr>
              <a:t>“Civility is not a sign of weakness, and sincerity is always subject to proof. Let us never negotiate out of fear. But let us never fear to negotiate.”</a:t>
            </a:r>
          </a:p>
          <a:p>
            <a:pPr marL="0">
              <a:spcBef>
                <a:spcPts val="120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 dirty="0">
              <a:solidFill>
                <a:srgbClr val="000000"/>
              </a:solidFill>
            </a:endParaRPr>
          </a:p>
          <a:p>
            <a:pPr marL="0" algn="r">
              <a:spcBef>
                <a:spcPct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i="1" dirty="0">
                <a:solidFill>
                  <a:srgbClr val="000000"/>
                </a:solidFill>
              </a:rPr>
              <a:t>-</a:t>
            </a:r>
            <a:r>
              <a:rPr lang="en-GB" altLang="en-US" sz="2800" i="1" dirty="0">
                <a:solidFill>
                  <a:srgbClr val="000000"/>
                </a:solidFill>
              </a:rPr>
              <a:t>John F. Kennedy</a:t>
            </a:r>
          </a:p>
          <a:p>
            <a:pPr marL="0" algn="r">
              <a:spcBef>
                <a:spcPct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2800" i="1" dirty="0">
                <a:solidFill>
                  <a:srgbClr val="000000"/>
                </a:solidFill>
              </a:rPr>
              <a:t>Inaugural Address 1961</a:t>
            </a:r>
          </a:p>
          <a:p>
            <a:pPr marL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 dirty="0">
              <a:solidFill>
                <a:srgbClr val="000000"/>
              </a:solidFill>
            </a:endParaRPr>
          </a:p>
          <a:p>
            <a:pPr marL="0"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dirty="0">
                <a:solidFill>
                  <a:srgbClr val="000000"/>
                </a:solidFill>
              </a:rPr>
              <a:t> “ You can disagree without being disagreeable.”</a:t>
            </a:r>
          </a:p>
          <a:p>
            <a:pPr marL="0" algn="r">
              <a:spcBef>
                <a:spcPct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 i="1" dirty="0">
              <a:solidFill>
                <a:srgbClr val="000000"/>
              </a:solidFill>
            </a:endParaRPr>
          </a:p>
          <a:p>
            <a:pPr marL="0" algn="r">
              <a:spcBef>
                <a:spcPct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2800" i="1" dirty="0">
                <a:solidFill>
                  <a:srgbClr val="000000"/>
                </a:solidFill>
              </a:rPr>
              <a:t>-Roger Fisher</a:t>
            </a:r>
          </a:p>
          <a:p>
            <a:pPr marL="0" algn="r">
              <a:spcBef>
                <a:spcPct val="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2800" i="1" dirty="0">
                <a:solidFill>
                  <a:srgbClr val="000000"/>
                </a:solidFill>
              </a:rPr>
              <a:t>Harvard Law School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62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54741-14C0-0242-B259-97009981D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BUT VERIFY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D5AB6-51D8-6B4C-9DE0-DE0B2F6DA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1200"/>
              </a:spcBef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dirty="0">
                <a:solidFill>
                  <a:srgbClr val="606060"/>
                </a:solidFill>
              </a:rPr>
              <a:t>"It’s not a </a:t>
            </a:r>
            <a:r>
              <a:rPr lang="en-GB" altLang="en-US" b="1" dirty="0">
                <a:solidFill>
                  <a:srgbClr val="606060"/>
                </a:solidFill>
              </a:rPr>
              <a:t>question</a:t>
            </a:r>
            <a:r>
              <a:rPr lang="en-GB" altLang="en-US" dirty="0">
                <a:solidFill>
                  <a:srgbClr val="606060"/>
                </a:solidFill>
              </a:rPr>
              <a:t> of trust, it’s a question of having the verification and the intrusive inspections and the insights into the program and the commitments that can be held accountable so that you are, in fact, creating a fail-safe mechanism by which you are making your judgments.”</a:t>
            </a:r>
          </a:p>
          <a:p>
            <a:pPr marL="0" algn="r">
              <a:lnSpc>
                <a:spcPct val="80000"/>
              </a:lnSpc>
              <a:spcBef>
                <a:spcPts val="1200"/>
              </a:spcBef>
              <a:buFont typeface="Gill Sans Light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n-US" dirty="0">
              <a:solidFill>
                <a:srgbClr val="606060"/>
              </a:solidFill>
            </a:endParaRPr>
          </a:p>
          <a:p>
            <a:pPr marL="0" algn="r">
              <a:lnSpc>
                <a:spcPct val="80000"/>
              </a:lnSpc>
              <a:spcBef>
                <a:spcPts val="1200"/>
              </a:spcBef>
              <a:buFont typeface="Gill Sans Light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2800" i="1" dirty="0">
                <a:solidFill>
                  <a:srgbClr val="606060"/>
                </a:solidFill>
              </a:rPr>
              <a:t>-Secretary of State John Kerry</a:t>
            </a:r>
          </a:p>
          <a:p>
            <a:pPr marL="0" algn="r">
              <a:lnSpc>
                <a:spcPct val="80000"/>
              </a:lnSpc>
              <a:spcBef>
                <a:spcPts val="1200"/>
              </a:spcBef>
              <a:buFont typeface="Gill Sans Light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US" sz="2800" i="1" dirty="0">
                <a:solidFill>
                  <a:srgbClr val="606060"/>
                </a:solidFill>
              </a:rPr>
              <a:t>Iran Nuclear Agreement, November 2013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648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4A8D-68B7-F943-93CC-088FC7AAB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OF TRUST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B5B10-8415-DE4A-9624-02F0947E9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Trust cannot be a precondition of negotiation</a:t>
            </a:r>
          </a:p>
          <a:p>
            <a:r>
              <a:rPr lang="en-US" altLang="en-US" dirty="0"/>
              <a:t>Trust is earned, it is not a given. </a:t>
            </a:r>
          </a:p>
          <a:p>
            <a:r>
              <a:rPr lang="en-US" altLang="en-US" dirty="0"/>
              <a:t>Trust once lost, can be regained.</a:t>
            </a:r>
          </a:p>
          <a:p>
            <a:r>
              <a:rPr lang="en-US" altLang="en-US" dirty="0"/>
              <a:t>Trust can be rebuilt slowly with </a:t>
            </a:r>
            <a:r>
              <a:rPr lang="ja-JP" altLang="en-US" dirty="0"/>
              <a:t>“</a:t>
            </a:r>
            <a:r>
              <a:rPr lang="en-US" altLang="ja-JP" dirty="0"/>
              <a:t>confidence building</a:t>
            </a:r>
            <a:r>
              <a:rPr lang="ja-JP" altLang="en-US" dirty="0"/>
              <a:t>”</a:t>
            </a:r>
            <a:r>
              <a:rPr lang="en-US" altLang="ja-JP" dirty="0"/>
              <a:t> measures.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5989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C08C1-BC50-1342-BF79-A2F5F6D7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TRUST IS NOT POSSIBLE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EDF71-2DB1-BE44-9EAA-16FC2689E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Make offers on several issues at a time.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Look for hidden patterns and cues in your counterpart’s offers and responses.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Think holistically to gain insight into your counterpart’s interests.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Make reciprocal concessions.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Introduce data, logic and objective standards that might help to break logjams.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Express sympathy, apologize, or compliment your counterpart.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Invoke expertise, authority and social norms to establish influence.</a:t>
            </a:r>
          </a:p>
          <a:p>
            <a:pPr>
              <a:spcBef>
                <a:spcPts val="14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836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2203C-364B-5649-9147-D25A89E6A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TRUST SEEMS POSSIBLE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B46FE-47B5-444C-A9FD-E34E5BDB6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>
                <a:solidFill>
                  <a:srgbClr val="606060"/>
                </a:solidFill>
              </a:rPr>
              <a:t>Invoke expertise, authority and social norms to establish influence.</a:t>
            </a:r>
          </a:p>
          <a:p>
            <a:r>
              <a:rPr lang="en-GB" altLang="en-US" dirty="0">
                <a:solidFill>
                  <a:srgbClr val="606060"/>
                </a:solidFill>
              </a:rPr>
              <a:t>Focus on the issue, not the people.</a:t>
            </a:r>
          </a:p>
          <a:p>
            <a:r>
              <a:rPr lang="en-GB" altLang="en-US" dirty="0">
                <a:solidFill>
                  <a:srgbClr val="606060"/>
                </a:solidFill>
              </a:rPr>
              <a:t>Look to the future and find a shared vision.</a:t>
            </a:r>
          </a:p>
          <a:p>
            <a:r>
              <a:rPr lang="en-GB" altLang="en-US" dirty="0">
                <a:solidFill>
                  <a:srgbClr val="606060"/>
                </a:solidFill>
              </a:rPr>
              <a:t>Identify a common enemy.</a:t>
            </a:r>
          </a:p>
          <a:p>
            <a:r>
              <a:rPr lang="en-GB" altLang="en-US" dirty="0">
                <a:solidFill>
                  <a:srgbClr val="606060"/>
                </a:solidFill>
              </a:rPr>
              <a:t>Mix Q&amp;A with making and justifying offers.</a:t>
            </a:r>
          </a:p>
          <a:p>
            <a:r>
              <a:rPr lang="en-GB" altLang="en-US" dirty="0">
                <a:solidFill>
                  <a:srgbClr val="606060"/>
                </a:solidFill>
              </a:rPr>
              <a:t>Take a break, suggest another approach, or call in a mediator.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629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 Referenced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Israeli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smtClean="0"/>
              <a:t>Palestinian Talks</a:t>
            </a:r>
            <a:endParaRPr lang="en-US" dirty="0"/>
          </a:p>
          <a:p>
            <a:r>
              <a:rPr lang="en-US" dirty="0"/>
              <a:t>Iran Nuclear </a:t>
            </a:r>
            <a:r>
              <a:rPr lang="en-US" dirty="0" smtClean="0"/>
              <a:t>Agreement</a:t>
            </a:r>
          </a:p>
          <a:p>
            <a:r>
              <a:rPr lang="en-US" dirty="0"/>
              <a:t>Syria </a:t>
            </a:r>
            <a:r>
              <a:rPr lang="en-US" dirty="0" smtClean="0"/>
              <a:t>Talks</a:t>
            </a:r>
          </a:p>
          <a:p>
            <a:r>
              <a:rPr lang="en-US" dirty="0" smtClean="0"/>
              <a:t>Northern Ireland Good Friday Agreement</a:t>
            </a:r>
          </a:p>
          <a:p>
            <a:r>
              <a:rPr lang="en-US" dirty="0" smtClean="0"/>
              <a:t>North Korean Nuclear Disarmament Talks</a:t>
            </a:r>
          </a:p>
          <a:p>
            <a:r>
              <a:rPr lang="en-US" dirty="0" smtClean="0"/>
              <a:t>Ukraine Tasks </a:t>
            </a:r>
            <a:r>
              <a:rPr lang="mr-IN" dirty="0" smtClean="0"/>
              <a:t>–</a:t>
            </a:r>
            <a:r>
              <a:rPr lang="en-US" dirty="0" smtClean="0"/>
              <a:t> Minsk Agreement</a:t>
            </a:r>
          </a:p>
          <a:p>
            <a:r>
              <a:rPr lang="en-US" dirty="0" smtClean="0"/>
              <a:t>Dayton Talks - Bosnia</a:t>
            </a:r>
          </a:p>
          <a:p>
            <a:r>
              <a:rPr lang="en-US" dirty="0" smtClean="0"/>
              <a:t>BREXIT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328685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7C77D-87F7-FD42-9942-81567F1C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TRUST IS LIKELY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FC3A2-60AC-914F-9E0F-CE007A7F4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Assume trustworthiness.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Get to know your counterpart personally.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Try to be likable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Behave consistently and predictably.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Prioritize your interests and give away a little information about them.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Take your counterpart’s perspective.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Highlight similarities between the negotiators.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Engage in reciprocal Q&amp;A.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Paraphrase your counterpart’s positions.</a:t>
            </a:r>
          </a:p>
          <a:p>
            <a:pPr>
              <a:spcBef>
                <a:spcPts val="1400"/>
              </a:spcBef>
            </a:pPr>
            <a:r>
              <a:rPr lang="en-GB" altLang="en-US" dirty="0">
                <a:solidFill>
                  <a:srgbClr val="606060"/>
                </a:solidFill>
              </a:rPr>
              <a:t>Keep agreements tentative until the end.</a:t>
            </a:r>
          </a:p>
          <a:p>
            <a:pPr>
              <a:spcBef>
                <a:spcPts val="1400"/>
              </a:spcBef>
            </a:pPr>
            <a:endParaRPr lang="en-GB" altLang="en-US" dirty="0">
              <a:solidFill>
                <a:srgbClr val="606060"/>
              </a:solidFill>
            </a:endParaRPr>
          </a:p>
          <a:p>
            <a:pPr>
              <a:spcBef>
                <a:spcPts val="14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544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Interests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Conflicting Interests: </a:t>
            </a:r>
            <a:r>
              <a:rPr lang="en-GB" dirty="0"/>
              <a:t>(I want X to happen and you don’t)  </a:t>
            </a:r>
          </a:p>
          <a:p>
            <a:r>
              <a:rPr lang="en-GB" b="1" dirty="0"/>
              <a:t>Shared Interest</a:t>
            </a:r>
            <a:r>
              <a:rPr lang="en-GB" dirty="0"/>
              <a:t>: (I want X to happen, and so do you) offer opportunities for pure joint gains.  </a:t>
            </a:r>
          </a:p>
          <a:p>
            <a:r>
              <a:rPr lang="en-GB" b="1" dirty="0"/>
              <a:t>Complementary interest:</a:t>
            </a:r>
            <a:r>
              <a:rPr lang="en-GB" dirty="0"/>
              <a:t> (I want X a lot but don’t care much about Y, and you want Y but don’t care much about X) represents an opportunity for mutually beneficial trades. (I got X in return for giving you more of Y)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0720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Needed For </a:t>
            </a:r>
            <a:r>
              <a:rPr lang="en-US" dirty="0"/>
              <a:t>Successful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International Negotiations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No Pre</a:t>
            </a:r>
            <a:r>
              <a:rPr lang="en-GB" b="1" dirty="0"/>
              <a:t>-</a:t>
            </a:r>
            <a:r>
              <a:rPr lang="en-GB" b="1" dirty="0" smtClean="0"/>
              <a:t>conditions to talks </a:t>
            </a:r>
            <a:r>
              <a:rPr lang="mr-IN" b="1" dirty="0" smtClean="0"/>
              <a:t>–</a:t>
            </a:r>
            <a:r>
              <a:rPr lang="en-GB" b="1" dirty="0" smtClean="0"/>
              <a:t> </a:t>
            </a:r>
            <a:r>
              <a:rPr lang="en-GB" dirty="0" smtClean="0"/>
              <a:t>they are</a:t>
            </a:r>
            <a:r>
              <a:rPr lang="en-GB" b="1" dirty="0" smtClean="0"/>
              <a:t> </a:t>
            </a:r>
            <a:r>
              <a:rPr lang="en-GB" dirty="0" smtClean="0"/>
              <a:t>a </a:t>
            </a:r>
            <a:r>
              <a:rPr lang="en-GB" dirty="0"/>
              <a:t>delaying tactic, used (a) by the powerful to avoid policy changes (b) used by the weak to exact concessions from the start</a:t>
            </a:r>
            <a:r>
              <a:rPr lang="en-GB" dirty="0" smtClean="0"/>
              <a:t>.</a:t>
            </a:r>
          </a:p>
          <a:p>
            <a:r>
              <a:rPr lang="en-GB" b="1" dirty="0" smtClean="0"/>
              <a:t>Agenda setting </a:t>
            </a:r>
            <a:r>
              <a:rPr lang="mr-IN" dirty="0" smtClean="0"/>
              <a:t>–</a:t>
            </a:r>
            <a:r>
              <a:rPr lang="en-GB" dirty="0" smtClean="0"/>
              <a:t> specific goals of parties must be set and prioritized set at the outset of talks. Discussing issues in the right sequence.</a:t>
            </a:r>
            <a:endParaRPr lang="en-GB" dirty="0"/>
          </a:p>
          <a:p>
            <a:r>
              <a:rPr lang="en-GB" b="1" dirty="0"/>
              <a:t>Team Effort -</a:t>
            </a:r>
            <a:r>
              <a:rPr lang="en-GB" dirty="0"/>
              <a:t> using several levels of negotiators. Technical details need to be worked out before political decisions can be made. Match levels of expertise carefully.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5518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Needed For Successful </a:t>
            </a:r>
            <a:br>
              <a:rPr lang="en-US" dirty="0"/>
            </a:br>
            <a:r>
              <a:rPr lang="en-US" dirty="0" smtClean="0"/>
              <a:t>International Negotiations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776" y="2140496"/>
            <a:ext cx="11161240" cy="6807324"/>
          </a:xfrm>
        </p:spPr>
        <p:txBody>
          <a:bodyPr/>
          <a:lstStyle/>
          <a:p>
            <a:pPr lvl="0"/>
            <a:r>
              <a:rPr lang="en-GB" b="1" dirty="0" smtClean="0"/>
              <a:t>Talks kept </a:t>
            </a:r>
            <a:r>
              <a:rPr lang="en-GB" b="1" dirty="0"/>
              <a:t>confidential </a:t>
            </a:r>
            <a:r>
              <a:rPr lang="en-GB" dirty="0" smtClean="0"/>
              <a:t>- </a:t>
            </a:r>
            <a:r>
              <a:rPr lang="en-GB" dirty="0"/>
              <a:t>you cannot negotiate in sound bites. At certain times, both parties can agree to “float ideas” to prepare the public,.</a:t>
            </a:r>
          </a:p>
          <a:p>
            <a:pPr lvl="0"/>
            <a:r>
              <a:rPr lang="en-GB" b="1" dirty="0"/>
              <a:t>Held in neutral </a:t>
            </a:r>
            <a:r>
              <a:rPr lang="en-GB" b="1" dirty="0" smtClean="0"/>
              <a:t>territory -</a:t>
            </a:r>
            <a:r>
              <a:rPr lang="en-GB" dirty="0" smtClean="0"/>
              <a:t> It </a:t>
            </a:r>
            <a:r>
              <a:rPr lang="en-GB" dirty="0"/>
              <a:t>reduces the chances of “playing to an audience” or being lobbied. Home teams always have an </a:t>
            </a:r>
            <a:r>
              <a:rPr lang="en-GB" dirty="0" smtClean="0"/>
              <a:t>advantage - </a:t>
            </a:r>
            <a:r>
              <a:rPr lang="en-GB" dirty="0"/>
              <a:t>it is easier to control the agenda</a:t>
            </a:r>
            <a:r>
              <a:rPr lang="en-GB" dirty="0" smtClean="0"/>
              <a:t>.</a:t>
            </a:r>
          </a:p>
          <a:p>
            <a:r>
              <a:rPr lang="en-GB" b="1" dirty="0" smtClean="0"/>
              <a:t>Agree </a:t>
            </a:r>
            <a:r>
              <a:rPr lang="en-GB" b="1" dirty="0"/>
              <a:t>on the definition of </a:t>
            </a:r>
            <a:r>
              <a:rPr lang="en-GB" b="1" dirty="0" smtClean="0"/>
              <a:t>terms -  </a:t>
            </a:r>
            <a:r>
              <a:rPr lang="en-GB" dirty="0" smtClean="0"/>
              <a:t>Before signing off on  deal agree on meaning of terms and translated terminology. </a:t>
            </a:r>
            <a:endParaRPr lang="en-GB" dirty="0"/>
          </a:p>
          <a:p>
            <a:pPr lvl="0"/>
            <a:endParaRPr lang="en-GB" dirty="0" smtClean="0"/>
          </a:p>
          <a:p>
            <a:pPr lvl="0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9224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Strategic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Verification regimes</a:t>
            </a:r>
            <a:r>
              <a:rPr lang="en-US" dirty="0" smtClean="0"/>
              <a:t>- arranging to observe each other’s actions as a way of reducing mutual uncertainty.</a:t>
            </a:r>
          </a:p>
          <a:p>
            <a:r>
              <a:rPr lang="en-US" b="1" dirty="0" smtClean="0"/>
              <a:t>Mutual deterrence </a:t>
            </a:r>
            <a:r>
              <a:rPr lang="mr-IN" dirty="0" smtClean="0"/>
              <a:t>–</a:t>
            </a:r>
            <a:r>
              <a:rPr lang="en-US" dirty="0" smtClean="0"/>
              <a:t> making credible mutual commitments to devastating retaliation in the event of non-compliance.</a:t>
            </a:r>
          </a:p>
          <a:p>
            <a:r>
              <a:rPr lang="en-US" b="1" dirty="0" smtClean="0"/>
              <a:t>Incrementalism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proceeding in a series of small and mutually verifiable steps, making future gains contingent on meeting current obligation.</a:t>
            </a:r>
          </a:p>
          <a:p>
            <a:r>
              <a:rPr lang="en-US" b="1" dirty="0" smtClean="0"/>
              <a:t>Outside guarantors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involving powerful external parties as guarantors of the agreement with an understanding that they will punish non-compliance.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6304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The Value of Mapping Linkages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400" dirty="0"/>
              <a:t>Linked-system analysis has </a:t>
            </a:r>
            <a:r>
              <a:rPr lang="en-US" sz="3400" b="1" u="sng" dirty="0"/>
              <a:t>prescriptive</a:t>
            </a:r>
            <a:r>
              <a:rPr lang="en-US" sz="3400" dirty="0"/>
              <a:t> as well as </a:t>
            </a:r>
            <a:r>
              <a:rPr lang="en-US" sz="3400" b="1" u="sng" dirty="0"/>
              <a:t>descriptive</a:t>
            </a:r>
            <a:r>
              <a:rPr lang="en-US" sz="3400" dirty="0"/>
              <a:t> potential.</a:t>
            </a:r>
          </a:p>
          <a:p>
            <a:pPr marL="0" indent="0">
              <a:buNone/>
            </a:pPr>
            <a:r>
              <a:rPr lang="en-US" sz="3400" dirty="0" smtClean="0"/>
              <a:t>Negotiators </a:t>
            </a:r>
            <a:r>
              <a:rPr lang="en-US" sz="3400" dirty="0"/>
              <a:t>who map out and reengineer linked systems can enhance their ability to shape the basic structure within which negotiations take place by: (1) transforming alternatives to agreements; (2) enhancing or diminishing opportunities for creating joint value through trades; and (3) changing the attitudes of their counterparts.</a:t>
            </a:r>
          </a:p>
          <a:p>
            <a:pPr marL="0" indent="0">
              <a:buNone/>
            </a:pPr>
            <a:r>
              <a:rPr lang="en-US" sz="3400" dirty="0" smtClean="0"/>
              <a:t>Negotiators </a:t>
            </a:r>
            <a:r>
              <a:rPr lang="en-US" sz="3400" dirty="0"/>
              <a:t>also can take steps to counter the efforts of others to advance their interests through linkage.</a:t>
            </a:r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endParaRPr lang="en-US" sz="3400" dirty="0"/>
          </a:p>
          <a:p>
            <a:pPr marL="0" indent="0">
              <a:buNone/>
            </a:pPr>
            <a:endParaRPr lang="en-GB" sz="34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997204" y="9040143"/>
            <a:ext cx="11082126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pPr algn="l"/>
            <a:endParaRPr lang="en-GB" sz="1400"/>
          </a:p>
          <a:p>
            <a:pPr algn="l"/>
            <a:r>
              <a:rPr lang="en-GB" sz="1400"/>
              <a:t>WATKINS, M. and PASSOW, S., 1996. Analyzing Linked Systems of Negotiations. </a:t>
            </a:r>
            <a:r>
              <a:rPr lang="en-GB" sz="1400" i="1"/>
              <a:t>Negotiation Journal, </a:t>
            </a:r>
            <a:r>
              <a:rPr lang="en-GB" sz="1400" b="1"/>
              <a:t>12</a:t>
            </a:r>
            <a:r>
              <a:rPr lang="en-GB" sz="1400"/>
              <a:t>(4), pp. 325-339.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55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600" dirty="0"/>
              <a:t>Strategic Advantage to Mapping Linkages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400" dirty="0"/>
              <a:t>In multi-party, multi-issue and multi-context disputes, negotiators try to advance their positions by linking and delinking their ideas and interests into separate sets or sub-sets of negotiations before deciding on an outcome. </a:t>
            </a:r>
          </a:p>
          <a:p>
            <a:pPr marL="0" indent="0">
              <a:buNone/>
            </a:pPr>
            <a:r>
              <a:rPr lang="en-US" sz="3400" dirty="0" smtClean="0"/>
              <a:t>Strategically</a:t>
            </a:r>
            <a:r>
              <a:rPr lang="en-US" sz="3400" dirty="0"/>
              <a:t>, it gives them the opportunity to reframe a discussion that can either create opportunities for cooperation or erect barriers as a defensive measure. </a:t>
            </a:r>
          </a:p>
          <a:p>
            <a:pPr marL="0" indent="0">
              <a:buNone/>
            </a:pPr>
            <a:r>
              <a:rPr lang="en-US" sz="3400" dirty="0" smtClean="0"/>
              <a:t>As </a:t>
            </a:r>
            <a:r>
              <a:rPr lang="en-US" sz="3400" dirty="0"/>
              <a:t>negotiations can be difficult to initiate, maintain and/or conclude, so the importance of linking this process to something with momentum is a technique that is often utilized. Part of this leveraging process is the tactical use of sequential linkages – when the results of past negotiations or the prospect of future negotiations affect current ones.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809051" y="9040143"/>
            <a:ext cx="11383169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endParaRPr lang="en-GB" smtClean="0"/>
          </a:p>
          <a:p>
            <a:pPr algn="l"/>
            <a:r>
              <a:rPr lang="en-GB" sz="1400"/>
              <a:t>WATKINS, M. and PASSOW, S., 1996. Analyzing Linked Systems of Negotiations. </a:t>
            </a:r>
            <a:r>
              <a:rPr lang="en-GB" sz="1400" i="1"/>
              <a:t>Negotiation Journal, </a:t>
            </a:r>
            <a:r>
              <a:rPr lang="en-GB" sz="1400" b="1"/>
              <a:t>12</a:t>
            </a:r>
            <a:r>
              <a:rPr lang="en-GB" sz="1400"/>
              <a:t>(4), pp. 325-339.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6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ANSWERNOWTEXT" val="Answer Now"/>
  <p:tag name="RESPTABLESTYLE" val="-1"/>
  <p:tag name="ALLOWDUPLICATES" val="False"/>
  <p:tag name="AUTOADVANCE" val="False"/>
  <p:tag name="STDCHART" val="1"/>
  <p:tag name="BUBBLENAMEVISIBLE" val="True"/>
  <p:tag name="DEFAULTNUMTEAMS" val="5"/>
  <p:tag name="CUSTOMCELLBACKCOLOR2" val="-13395457"/>
  <p:tag name="DISPLAYNAME" val="True"/>
  <p:tag name="GRIDROTATIONINTERVAL" val="2"/>
  <p:tag name="POLLINGCYCLE" val="2"/>
  <p:tag name="INCLUDENONRESPONDERS" val="False"/>
  <p:tag name="ALLOWUSERFEEDBACK" val="True"/>
  <p:tag name="REALTIMEBACKUPPATH" val="(None)"/>
  <p:tag name="ADVANCEDSETTINGSVIEW" val="False"/>
  <p:tag name="FIBDISPLAYKEYWORDS" val="True"/>
  <p:tag name="USESECONDARYMONITOR" val="True"/>
  <p:tag name="RESPCOUNTERSTYLE" val="-1"/>
  <p:tag name="NUMRESPONSES" val="1"/>
  <p:tag name="REVIEWONLY" val="False"/>
  <p:tag name="TEAMSINLEADERBOARD" val="5"/>
  <p:tag name="BUBBLEGROUPING" val="3"/>
  <p:tag name="CUSTOMCELLBACKCOLOR3" val="-268652"/>
  <p:tag name="DISPLAYDEVICEID" val="True"/>
  <p:tag name="GRIDPOSITION" val="1"/>
  <p:tag name="MULTIRESPDIVISOR" val="1"/>
  <p:tag name="INCORRECTPOINTVALUE" val="0"/>
  <p:tag name="CHARTSCALE" val="True"/>
  <p:tag name="TPVERSION" val="2008"/>
  <p:tag name="ANSWERNOWSTYLE" val="-1"/>
  <p:tag name="INPUTSOURCE" val="1"/>
  <p:tag name="ROTATIONINTERVAL" val="2"/>
  <p:tag name="BUBBLESIZEVISIBLE" val="True"/>
  <p:tag name="CUSTOMCELLBACKCOLOR1" val="-657956"/>
  <p:tag name="GRIDOPACITY" val="90"/>
  <p:tag name="CHARTLABELS" val="0"/>
  <p:tag name="CORRECTPOINTVALUE" val="100"/>
  <p:tag name="FIBDISPLAYRESULTS" val="True"/>
  <p:tag name="SHOWBARVISIBLE" val="True"/>
  <p:tag name="COUNTDOWNSECONDS" val="10"/>
  <p:tag name="AUTOUPDATEALIASES" val="True"/>
  <p:tag name="CUSTOMGRIDBACKCOLOR" val="-2830136"/>
  <p:tag name="DISPLAYDEVICENUMBER" val="True"/>
  <p:tag name="RESETCHARTS" val="True"/>
  <p:tag name="ZEROBASED" val="False"/>
  <p:tag name="POWERPOINTVERSION" val="12.0"/>
  <p:tag name="BACKUPSESSIONS" val="True"/>
  <p:tag name="MAXRESPONDERS" val="5"/>
  <p:tag name="USESCHEMECOLORS" val="True"/>
  <p:tag name="PARTLISTDEFAULT" val="0"/>
  <p:tag name="FIBNUMRESULTS" val="5"/>
  <p:tag name="RESPCOUNTERFORMAT" val="0"/>
  <p:tag name="BUBBLEVALUEFORMAT" val="0.0"/>
  <p:tag name="GRIDSIZE" val="{Width=800, Height=600}"/>
  <p:tag name="AUTOADJUSTPARTRANGE" val="True"/>
  <p:tag name="BACKUPMAINTENANCE" val="7"/>
  <p:tag name="CUSTOMCELLBACKCOLOR4" val="-8355712"/>
  <p:tag name="REALTIMEBACKUP" val="False"/>
  <p:tag name="CHARTVALUEFORMAT" val="0%"/>
  <p:tag name="CHARTCOLORS" val="0"/>
  <p:tag name="COUNTDOWNSTYLE" val="-1"/>
  <p:tag name="INCLUDEPPT" val="True"/>
  <p:tag name="CUSTOMCELLFORECOLOR" val="-16777216"/>
  <p:tag name="PARTICIPANTSINLEADERBOARD" val="5"/>
  <p:tag name="AUTOSIZEGRID" val="True"/>
  <p:tag name="BULLETTYPE" val="3"/>
  <p:tag name="FIBINCLUDEOTHER" val="True"/>
  <p:tag name="DELIMITERS" val="3.1"/>
  <p:tag name="HASRESULT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Title &amp; Bullets">
  <a:themeElements>
    <a:clrScheme name="">
      <a:dk1>
        <a:srgbClr val="414141"/>
      </a:dk1>
      <a:lt1>
        <a:srgbClr val="FFFFFF"/>
      </a:lt1>
      <a:dk2>
        <a:srgbClr val="000000"/>
      </a:dk2>
      <a:lt2>
        <a:srgbClr val="808080"/>
      </a:lt2>
      <a:accent1>
        <a:srgbClr val="6C7472"/>
      </a:accent1>
      <a:accent2>
        <a:srgbClr val="333399"/>
      </a:accent2>
      <a:accent3>
        <a:srgbClr val="FFFFFF"/>
      </a:accent3>
      <a:accent4>
        <a:srgbClr val="363636"/>
      </a:accent4>
      <a:accent5>
        <a:srgbClr val="BABCBC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 Light"/>
        <a:ea typeface="ヒラギノ角ゴ ProN W3"/>
        <a:cs typeface="ヒラギノ角ゴ ProN W3"/>
      </a:majorFont>
      <a:minorFont>
        <a:latin typeface="Gill Sans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C747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414141"/>
            </a:solidFill>
            <a:effectLst/>
            <a:latin typeface="Gill Sans Light" charset="0"/>
            <a:ea typeface="ヒラギノ角ゴ ProN W3" charset="-128"/>
            <a:cs typeface="ヒラギノ角ゴ ProN W3" charset="-128"/>
            <a:sym typeface="Gill Sans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C747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414141"/>
            </a:solidFill>
            <a:effectLst/>
            <a:latin typeface="Gill Sans Light" charset="0"/>
            <a:ea typeface="ヒラギノ角ゴ ProN W3" charset="-128"/>
            <a:cs typeface="ヒラギノ角ゴ ProN W3" charset="-128"/>
            <a:sym typeface="Gill Sans Light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17779</TotalTime>
  <Pages>0</Pages>
  <Words>2163</Words>
  <Characters>0</Characters>
  <Application>Microsoft Office PowerPoint</Application>
  <PresentationFormat>Custom</PresentationFormat>
  <Lines>0</Lines>
  <Paragraphs>225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Gill Sans Light</vt:lpstr>
      <vt:lpstr>MS PGothic</vt:lpstr>
      <vt:lpstr>ヒラギノ角ゴ ProN W3</vt:lpstr>
      <vt:lpstr>Arial</vt:lpstr>
      <vt:lpstr>Calibri</vt:lpstr>
      <vt:lpstr>Georgia</vt:lpstr>
      <vt:lpstr>Gill Sans MT</vt:lpstr>
      <vt:lpstr>Helvetica</vt:lpstr>
      <vt:lpstr>Title &amp; Bullets</vt:lpstr>
      <vt:lpstr>PowerPoint Presentation</vt:lpstr>
      <vt:lpstr>Successful Strategies for International Mediation   Middle East Study Group University of Hull</vt:lpstr>
      <vt:lpstr>Models Referenced </vt:lpstr>
      <vt:lpstr>Types of Interests</vt:lpstr>
      <vt:lpstr>Elements Needed For Successful  International Negotiations</vt:lpstr>
      <vt:lpstr>Elements Needed For Successful  International Negotiations</vt:lpstr>
      <vt:lpstr>Overcoming Strategic Barriers</vt:lpstr>
      <vt:lpstr>The Value of Mapping Linkages</vt:lpstr>
      <vt:lpstr>Strategic Advantage to Mapping Linkages</vt:lpstr>
      <vt:lpstr>Anatomy of Linkages</vt:lpstr>
      <vt:lpstr>Physiology of Linkages</vt:lpstr>
      <vt:lpstr>PowerPoint Presentation</vt:lpstr>
      <vt:lpstr>Principled negotiation: change the game – negotiate on the merits</vt:lpstr>
      <vt:lpstr>PRINCIPLED NEGOTIATION: STRATEGIC INTERESTS</vt:lpstr>
      <vt:lpstr>The Value of Mapping Linkages</vt:lpstr>
      <vt:lpstr>Strategic Advantage to Mapping Linkages</vt:lpstr>
      <vt:lpstr>Creating Linkages in a Negotiation</vt:lpstr>
      <vt:lpstr>HOW DO WE SEPARATE THE PEOPLE FROM THE PROBLEM?</vt:lpstr>
      <vt:lpstr>HOW DO YOU MOVE FROM POSITION TO INTEREST?</vt:lpstr>
      <vt:lpstr>HOW DO WE EXPLORE OUR COUNTERPART’S INTERESTS?</vt:lpstr>
      <vt:lpstr>THE DIFFERENCE BETWEEN HEARING AND ACTIVE LISTENING</vt:lpstr>
      <vt:lpstr>POSITIONAL BARGAINING: WHICH GAME DO WE PLAY</vt:lpstr>
      <vt:lpstr>HOW DO WE DETERMINE OUR BATNA?</vt:lpstr>
      <vt:lpstr>PowerPoint Presentation</vt:lpstr>
      <vt:lpstr>TRUST</vt:lpstr>
      <vt:lpstr>TRUST BUT VERIFY</vt:lpstr>
      <vt:lpstr>EXPECTATIONS OF TRUST</vt:lpstr>
      <vt:lpstr>WHEN TRUST IS NOT POSSIBLE</vt:lpstr>
      <vt:lpstr>WHEN TRUST SEEMS POSSIBLE</vt:lpstr>
      <vt:lpstr>WHEN TRUST IS LIKELY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Raphael Cohen-Almagor</dc:creator>
  <cp:keywords/>
  <dc:description/>
  <cp:lastModifiedBy>Raphael Cohen-Almagor</cp:lastModifiedBy>
  <cp:revision>828</cp:revision>
  <cp:lastPrinted>2013-05-28T13:43:05Z</cp:lastPrinted>
  <dcterms:created xsi:type="dcterms:W3CDTF">2011-05-19T16:59:23Z</dcterms:created>
  <dcterms:modified xsi:type="dcterms:W3CDTF">2018-03-15T06:59:15Z</dcterms:modified>
</cp:coreProperties>
</file>